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3" r:id="rId4"/>
    <p:sldId id="257" r:id="rId5"/>
    <p:sldId id="258" r:id="rId6"/>
    <p:sldId id="260" r:id="rId7"/>
    <p:sldId id="284" r:id="rId8"/>
    <p:sldId id="261" r:id="rId9"/>
    <p:sldId id="262" r:id="rId10"/>
    <p:sldId id="290" r:id="rId11"/>
    <p:sldId id="264" r:id="rId12"/>
    <p:sldId id="295" r:id="rId13"/>
    <p:sldId id="296" r:id="rId14"/>
    <p:sldId id="297" r:id="rId15"/>
    <p:sldId id="265" r:id="rId16"/>
    <p:sldId id="266" r:id="rId17"/>
    <p:sldId id="263" r:id="rId18"/>
    <p:sldId id="267" r:id="rId19"/>
    <p:sldId id="268" r:id="rId20"/>
    <p:sldId id="269" r:id="rId21"/>
    <p:sldId id="271" r:id="rId22"/>
    <p:sldId id="285" r:id="rId23"/>
    <p:sldId id="274" r:id="rId24"/>
    <p:sldId id="288" r:id="rId25"/>
    <p:sldId id="276" r:id="rId26"/>
    <p:sldId id="287" r:id="rId27"/>
    <p:sldId id="277" r:id="rId28"/>
    <p:sldId id="286" r:id="rId29"/>
    <p:sldId id="278" r:id="rId30"/>
    <p:sldId id="292" r:id="rId31"/>
    <p:sldId id="293" r:id="rId32"/>
    <p:sldId id="279" r:id="rId33"/>
    <p:sldId id="280" r:id="rId34"/>
    <p:sldId id="281" r:id="rId35"/>
    <p:sldId id="282" r:id="rId36"/>
    <p:sldId id="294" r:id="rId37"/>
    <p:sldId id="291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0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85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57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Marcador de fech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ector recto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Elipse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Elipse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9422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2802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Rectángulo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Elipse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Elipse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83693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Conector recto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Marcador de contenido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2" name="Marcador de contenido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31559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cto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Rectángulo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ángulo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Conector recto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26" name="Marcador de contenido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Elipse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82961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73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Rectángulo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6" name="Rectángulo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7047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3" name="Rectángulo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9" name="Conector recto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20" name="Marcador de contenido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Elipse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Rectángulo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36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11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cto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0" name="Rectángulo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tángulo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Rectángulo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Elipse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Elipse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Arrastre la imagen al marcador de posición o haga clic en el icono para agregar</a:t>
            </a:r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8683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6608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1" name="Rectángulo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Rectángulo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3" name="Conector recto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Elipse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Elipse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9844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3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7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1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6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7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29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6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49B4-A318-4D7F-8902-6056833D9968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F560F-5B81-4F9A-92FD-1D8B793AD4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5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6" name="Rectángulo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8" name="Rectángulo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9" name="Rectángulo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9" name="Rectángulo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C012BD-1342-BA43-A389-1ACD713D3F56}" type="datetimeFigureOut">
              <a:rPr lang="es-ES" smtClean="0"/>
              <a:t>06/09/2018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Rectángulo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Conector recto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/>
          </a:p>
        </p:txBody>
      </p:sp>
      <p:sp>
        <p:nvSpPr>
          <p:cNvPr id="12" name="Elipse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5" name="Elipse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BDB558-6FB3-1F43-BFDB-8B9389ED18D8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Marcador de título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0496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egi.org.mx/lib/Olap/consulta/general_ver4/MDXQueryDatos.asp?proy=cpv00_p5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74821" y="510746"/>
            <a:ext cx="11442357" cy="160702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sz="3600" b="1" dirty="0" smtClean="0"/>
              <a:t>CONAPRED</a:t>
            </a:r>
            <a:br>
              <a:rPr lang="es-MX" sz="3600" b="1" dirty="0" smtClean="0"/>
            </a:br>
            <a:r>
              <a:rPr lang="es-MX" sz="3600" b="1" dirty="0" smtClean="0"/>
              <a:t>VII Curso Internacional de Alta Formación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932670"/>
            <a:ext cx="9144000" cy="2850292"/>
          </a:xfrm>
        </p:spPr>
        <p:txBody>
          <a:bodyPr>
            <a:normAutofit/>
          </a:bodyPr>
          <a:lstStyle/>
          <a:p>
            <a:r>
              <a:rPr lang="es-MX" sz="2800" dirty="0" smtClean="0"/>
              <a:t>Olivia </a:t>
            </a:r>
            <a:r>
              <a:rPr lang="es-MX" sz="2800" dirty="0" err="1" smtClean="0"/>
              <a:t>Gall</a:t>
            </a:r>
            <a:endParaRPr lang="es-MX" sz="2800" dirty="0" smtClean="0"/>
          </a:p>
          <a:p>
            <a:endParaRPr lang="es-MX" sz="2200" dirty="0" smtClean="0"/>
          </a:p>
          <a:p>
            <a:r>
              <a:rPr lang="es-MX" sz="1600" dirty="0" smtClean="0"/>
              <a:t>Investigadora Titular del Centro de Investigaciones Interdisciplinarias en Ciencias y Humanidades –UNAM</a:t>
            </a:r>
          </a:p>
          <a:p>
            <a:endParaRPr lang="es-MX" sz="1600" dirty="0" smtClean="0"/>
          </a:p>
          <a:p>
            <a:r>
              <a:rPr lang="es-MX" sz="1600" dirty="0" smtClean="0"/>
              <a:t>Coordinadora de INTEGRA, la Red de Investigación Interdisciplinaria sobre Identidades, Racismo y Xenofobia (</a:t>
            </a:r>
            <a:r>
              <a:rPr lang="es-MX" sz="1600" dirty="0" err="1" smtClean="0"/>
              <a:t>CONACyT</a:t>
            </a:r>
            <a:r>
              <a:rPr lang="es-MX" sz="1600" dirty="0" smtClean="0"/>
              <a:t> – CEIICH /UNAM)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9425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dirty="0" smtClean="0"/>
              <a:t>En México, ¿quiénes han simbolizado los sectores dominantes en el imaginario ideal de un nosotros nacional tradicional?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spcBef>
                <a:spcPts val="1200"/>
              </a:spcBef>
              <a:buAutoNum type="arabicPeriod"/>
            </a:pPr>
            <a:endParaRPr lang="es-MX" sz="2000" dirty="0" smtClean="0"/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 dirty="0" smtClean="0"/>
              <a:t>Los “mestizos”, la esencia de la mexicanidad</a:t>
            </a:r>
            <a:r>
              <a:rPr lang="es-MX" sz="2000" dirty="0"/>
              <a:t>:</a:t>
            </a:r>
            <a:r>
              <a:rPr lang="es-MX" sz="2000" dirty="0" smtClean="0"/>
              <a:t>  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 dirty="0" smtClean="0"/>
              <a:t>Los de religión o de familia católica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 dirty="0" smtClean="0"/>
              <a:t>Los heterosexuales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 dirty="0" smtClean="0"/>
              <a:t>Los hombres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 dirty="0" smtClean="0"/>
              <a:t>Los adultos de entre 30 y 60 años de edad, 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 dirty="0" smtClean="0"/>
              <a:t>Los de las clases sociales superiores a la clase media baja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 dirty="0" smtClean="0"/>
              <a:t>Los que están empleados en labores consideradas dignas 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 dirty="0" smtClean="0"/>
              <a:t>Las personas sin discapacidad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 dirty="0" smtClean="0"/>
              <a:t>Las personas de origen y nacionalidad mexicana  </a:t>
            </a:r>
          </a:p>
          <a:p>
            <a:pPr marL="514350" indent="-514350">
              <a:buAutoNum type="arabicPeriod"/>
            </a:pPr>
            <a:endParaRPr lang="es-MX" dirty="0" smtClean="0"/>
          </a:p>
          <a:p>
            <a:pPr marL="514350" indent="-514350">
              <a:buAutoNum type="arabicPeriod"/>
            </a:pPr>
            <a:endParaRPr lang="es-MX" dirty="0" smtClean="0"/>
          </a:p>
          <a:p>
            <a:pPr marL="514350" indent="-514350"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599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237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s-MX" sz="2400" b="1" dirty="0"/>
              <a:t>Resultados censales para población total e indígena </a:t>
            </a:r>
            <a:r>
              <a:rPr lang="es-MX" sz="2400" b="1" dirty="0" smtClean="0"/>
              <a:t>2000</a:t>
            </a:r>
            <a:endParaRPr lang="en-US" sz="2400" dirty="0"/>
          </a:p>
        </p:txBody>
      </p:sp>
      <p:sp>
        <p:nvSpPr>
          <p:cNvPr id="7" name="Marcador de contenido 4"/>
          <p:cNvSpPr>
            <a:spLocks noGrp="1"/>
          </p:cNvSpPr>
          <p:nvPr>
            <p:ph idx="1"/>
          </p:nvPr>
        </p:nvSpPr>
        <p:spPr>
          <a:xfrm>
            <a:off x="838200" y="1448554"/>
            <a:ext cx="10515600" cy="4728409"/>
          </a:xfrm>
          <a:ln>
            <a:solidFill>
              <a:srgbClr val="C00000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s-MX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MX" sz="6000" dirty="0" smtClean="0"/>
              <a:t> </a:t>
            </a:r>
            <a:r>
              <a:rPr lang="es-MX" sz="8000" b="1" dirty="0" smtClean="0"/>
              <a:t>2000</a:t>
            </a:r>
          </a:p>
          <a:p>
            <a:pPr marL="0" indent="0">
              <a:buNone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sz="4500" b="1" dirty="0">
                <a:solidFill>
                  <a:schemeClr val="accent6">
                    <a:lumMod val="75000"/>
                  </a:schemeClr>
                </a:solidFill>
              </a:rPr>
              <a:t>Población total: 97,003,000</a:t>
            </a:r>
            <a:r>
              <a:rPr lang="es-MX" sz="45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s-MX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4500" b="1" dirty="0" smtClean="0">
                <a:solidFill>
                  <a:schemeClr val="accent6">
                    <a:lumMod val="75000"/>
                  </a:schemeClr>
                </a:solidFill>
              </a:rPr>
              <a:t>Población total mayor de 5 años: 85,931,732</a:t>
            </a:r>
          </a:p>
          <a:p>
            <a:pPr marL="0" indent="0">
              <a:buNone/>
            </a:pPr>
            <a:endParaRPr lang="es-MX" sz="45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45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Población </a:t>
            </a:r>
            <a:r>
              <a:rPr lang="es-MX" sz="45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5 años o más hablante de una lengua </a:t>
            </a:r>
            <a:r>
              <a:rPr lang="es-MX" sz="45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indígena: 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6,044,547 , </a:t>
            </a: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. e., </a:t>
            </a:r>
            <a:r>
              <a:rPr lang="en-US" sz="4500" b="1" dirty="0" smtClean="0">
                <a:solidFill>
                  <a:srgbClr val="FF0000"/>
                </a:solidFill>
              </a:rPr>
              <a:t>7.3% de la </a:t>
            </a:r>
            <a:r>
              <a:rPr lang="en-US" sz="4500" b="1" dirty="0" err="1" smtClean="0">
                <a:solidFill>
                  <a:srgbClr val="FF0000"/>
                </a:solidFill>
              </a:rPr>
              <a:t>población</a:t>
            </a:r>
            <a:r>
              <a:rPr lang="en-US" sz="4500" b="1" dirty="0" smtClean="0">
                <a:solidFill>
                  <a:srgbClr val="FF0000"/>
                </a:solidFill>
              </a:rPr>
              <a:t> total mayor de 5 </a:t>
            </a:r>
            <a:r>
              <a:rPr lang="en-US" sz="4500" b="1" dirty="0" err="1" smtClean="0">
                <a:solidFill>
                  <a:srgbClr val="FF0000"/>
                </a:solidFill>
              </a:rPr>
              <a:t>años</a:t>
            </a:r>
            <a:endParaRPr lang="en-US" sz="45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45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Población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nacida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en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 el </a:t>
            </a: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extranjero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:  843, 926, 100 personas, </a:t>
            </a: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. e. 0.87% de la </a:t>
            </a: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población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nacional</a:t>
            </a:r>
            <a:endParaRPr lang="en-US" sz="4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45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Población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 mestiza: 90, 114, 526.9 personas, i.e. 92.9% de la </a:t>
            </a:r>
            <a:r>
              <a:rPr lang="en-US" sz="4500" b="1" dirty="0" err="1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oblación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500" b="1" dirty="0" err="1" smtClean="0">
                <a:solidFill>
                  <a:schemeClr val="accent6">
                    <a:lumMod val="75000"/>
                  </a:schemeClr>
                </a:solidFill>
              </a:rPr>
              <a:t>nacional</a:t>
            </a:r>
            <a:r>
              <a:rPr lang="en-US" sz="4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endParaRPr lang="es-MX" sz="4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MX" sz="2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s-MX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es-MX" sz="3100" dirty="0">
                <a:solidFill>
                  <a:srgbClr val="FF0000"/>
                </a:solidFill>
              </a:rPr>
              <a:t>No hay datos para las personas menores de 5 años </a:t>
            </a:r>
            <a:endParaRPr lang="en-US" sz="3100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en-US" sz="3100" dirty="0" smtClean="0">
                <a:solidFill>
                  <a:srgbClr val="0070C0"/>
                </a:solidFill>
                <a:hlinkClick r:id="rId2"/>
              </a:rPr>
              <a:t>http</a:t>
            </a:r>
            <a:r>
              <a:rPr lang="en-US" sz="3100" dirty="0">
                <a:solidFill>
                  <a:srgbClr val="0070C0"/>
                </a:solidFill>
                <a:hlinkClick r:id="rId2"/>
              </a:rPr>
              <a:t>://</a:t>
            </a:r>
            <a:r>
              <a:rPr lang="en-US" sz="3100" dirty="0" smtClean="0">
                <a:solidFill>
                  <a:srgbClr val="0070C0"/>
                </a:solidFill>
                <a:hlinkClick r:id="rId2"/>
              </a:rPr>
              <a:t>www.inegi.org.mx/lib/Olap/consulta/general_ver4/MDXQueryDatos.asp?proy=cpv00_p5</a:t>
            </a:r>
            <a:endParaRPr lang="en-US" sz="3100" dirty="0" smtClean="0">
              <a:solidFill>
                <a:srgbClr val="0070C0"/>
              </a:solidFill>
            </a:endParaRPr>
          </a:p>
          <a:p>
            <a:pPr marL="0" indent="0" algn="r">
              <a:buNone/>
            </a:pPr>
            <a:r>
              <a:rPr lang="es-MX" sz="3100" dirty="0">
                <a:solidFill>
                  <a:srgbClr val="0070C0"/>
                </a:solidFill>
              </a:rPr>
              <a:t>INEGI. XII Censo General de Población y Vivienda 2000. Tabulados de la muestra censal</a:t>
            </a:r>
            <a:endParaRPr lang="en-US" sz="31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40182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321806" y="365125"/>
            <a:ext cx="9469925" cy="857093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Resultados </a:t>
            </a:r>
            <a:r>
              <a:rPr lang="es-MX" sz="2800" b="1" dirty="0" smtClean="0"/>
              <a:t>censales para población total e indígena 2010</a:t>
            </a:r>
            <a:endParaRPr lang="en-US" sz="2800" dirty="0"/>
          </a:p>
        </p:txBody>
      </p:sp>
      <p:sp>
        <p:nvSpPr>
          <p:cNvPr id="7" name="Marcador de contenido 5"/>
          <p:cNvSpPr>
            <a:spLocks noGrp="1"/>
          </p:cNvSpPr>
          <p:nvPr>
            <p:ph idx="1"/>
          </p:nvPr>
        </p:nvSpPr>
        <p:spPr>
          <a:xfrm>
            <a:off x="838200" y="1611517"/>
            <a:ext cx="10515600" cy="4565446"/>
          </a:xfrm>
          <a:ln>
            <a:solidFill>
              <a:srgbClr val="C00000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s-MX" sz="4000" dirty="0"/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s-MX" sz="55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Población total: 112,336,538 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5500" b="1" dirty="0" err="1" smtClean="0">
                <a:solidFill>
                  <a:schemeClr val="accent6">
                    <a:lumMod val="75000"/>
                  </a:schemeClr>
                </a:solidFill>
              </a:rPr>
              <a:t>Población</a:t>
            </a:r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5500" b="1" dirty="0" err="1" smtClean="0">
                <a:solidFill>
                  <a:schemeClr val="accent6">
                    <a:lumMod val="75000"/>
                  </a:schemeClr>
                </a:solidFill>
              </a:rPr>
              <a:t>nacida</a:t>
            </a:r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5500" b="1" dirty="0" err="1" smtClean="0">
                <a:solidFill>
                  <a:schemeClr val="accent6">
                    <a:lumMod val="75000"/>
                  </a:schemeClr>
                </a:solidFill>
              </a:rPr>
              <a:t>en</a:t>
            </a:r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</a:rPr>
              <a:t> el </a:t>
            </a:r>
            <a:r>
              <a:rPr lang="en-US" sz="5500" b="1" dirty="0" err="1" smtClean="0">
                <a:solidFill>
                  <a:schemeClr val="accent6">
                    <a:lumMod val="75000"/>
                  </a:schemeClr>
                </a:solidFill>
              </a:rPr>
              <a:t>extranjero</a:t>
            </a:r>
            <a:r>
              <a:rPr lang="en-US" sz="5500" b="1" dirty="0" smtClean="0">
                <a:solidFill>
                  <a:schemeClr val="accent6">
                    <a:lumMod val="75000"/>
                  </a:schemeClr>
                </a:solidFill>
              </a:rPr>
              <a:t>: 961,121, i.e. </a:t>
            </a:r>
            <a:r>
              <a:rPr lang="en-US" sz="5500" b="1" dirty="0" smtClean="0">
                <a:solidFill>
                  <a:srgbClr val="FF0000"/>
                </a:solidFill>
              </a:rPr>
              <a:t>0.85% del total</a:t>
            </a:r>
            <a:endParaRPr lang="es-MX" sz="5500" b="1" dirty="0" smtClean="0"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s-MX" sz="55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Población mayor de 3 años : 104,107,886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s-MX" sz="5500" b="1" dirty="0" smtClean="0">
                <a:solidFill>
                  <a:schemeClr val="accent6">
                    <a:lumMod val="75000"/>
                  </a:schemeClr>
                </a:solidFill>
              </a:rPr>
              <a:t>Población mayor </a:t>
            </a:r>
            <a:r>
              <a:rPr lang="es-MX" sz="5500" b="1" dirty="0">
                <a:solidFill>
                  <a:schemeClr val="accent6">
                    <a:lumMod val="75000"/>
                  </a:schemeClr>
                </a:solidFill>
              </a:rPr>
              <a:t>de 3 años </a:t>
            </a:r>
            <a:r>
              <a:rPr lang="es-MX" sz="5500" b="1" dirty="0" smtClean="0">
                <a:solidFill>
                  <a:schemeClr val="accent6">
                    <a:lumMod val="75000"/>
                  </a:schemeClr>
                </a:solidFill>
              </a:rPr>
              <a:t>que es hablante </a:t>
            </a:r>
            <a:r>
              <a:rPr lang="es-MX" sz="5500" b="1" dirty="0">
                <a:solidFill>
                  <a:schemeClr val="accent6">
                    <a:lumMod val="75000"/>
                  </a:schemeClr>
                </a:solidFill>
              </a:rPr>
              <a:t>de lengua </a:t>
            </a:r>
            <a:r>
              <a:rPr lang="es-MX" sz="5500" b="1" dirty="0" smtClean="0">
                <a:solidFill>
                  <a:schemeClr val="accent6">
                    <a:lumMod val="75000"/>
                  </a:schemeClr>
                </a:solidFill>
              </a:rPr>
              <a:t>indígena: </a:t>
            </a:r>
            <a:r>
              <a:rPr lang="es-MX" sz="5500" b="1" dirty="0">
                <a:solidFill>
                  <a:schemeClr val="accent6">
                    <a:lumMod val="75000"/>
                  </a:schemeClr>
                </a:solidFill>
              </a:rPr>
              <a:t>6.6 </a:t>
            </a:r>
            <a:r>
              <a:rPr lang="es-MX" sz="5500" b="1" dirty="0" err="1" smtClean="0">
                <a:solidFill>
                  <a:schemeClr val="accent6">
                    <a:lumMod val="75000"/>
                  </a:schemeClr>
                </a:solidFill>
              </a:rPr>
              <a:t>millone</a:t>
            </a:r>
            <a:r>
              <a:rPr lang="es-MX" sz="5500" b="1" dirty="0" smtClean="0">
                <a:solidFill>
                  <a:schemeClr val="accent6">
                    <a:lumMod val="75000"/>
                  </a:schemeClr>
                </a:solidFill>
              </a:rPr>
              <a:t>, i. e. </a:t>
            </a:r>
            <a:r>
              <a:rPr lang="es-MX" sz="5500" b="1" dirty="0" smtClean="0">
                <a:solidFill>
                  <a:srgbClr val="FF0000"/>
                </a:solidFill>
              </a:rPr>
              <a:t>6.34% de la población total mayor de 3 años</a:t>
            </a:r>
          </a:p>
          <a:p>
            <a:pPr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s-MX" sz="55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Población que se considera indígena: 15,700,000, i. e. </a:t>
            </a:r>
            <a:r>
              <a:rPr lang="es-MX" sz="55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13.9% de la población total  </a:t>
            </a:r>
          </a:p>
          <a:p>
            <a:pPr marL="457200" lvl="1" indent="0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endParaRPr lang="es-MX" sz="3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endParaRPr lang="es-MX" sz="3400" b="1" dirty="0" smtClean="0">
              <a:solidFill>
                <a:schemeClr val="tx2"/>
              </a:solidFill>
            </a:endParaRPr>
          </a:p>
          <a:p>
            <a:pPr marL="457200" lvl="1" indent="0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endParaRPr lang="es-MX" sz="3400" b="1" dirty="0">
              <a:solidFill>
                <a:schemeClr val="tx2"/>
              </a:solidFill>
            </a:endParaRPr>
          </a:p>
          <a:p>
            <a:pPr marL="457200" lvl="1" indent="0" algn="ctr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r>
              <a:rPr lang="es-MX" sz="4800" b="1" dirty="0">
                <a:solidFill>
                  <a:schemeClr val="tx2"/>
                </a:solidFill>
              </a:rPr>
              <a:t> Eso significa que se considera mestiza a </a:t>
            </a:r>
            <a:r>
              <a:rPr lang="es-MX" sz="4800" b="1" dirty="0" smtClean="0">
                <a:solidFill>
                  <a:schemeClr val="tx2"/>
                </a:solidFill>
              </a:rPr>
              <a:t>85.25% </a:t>
            </a:r>
            <a:r>
              <a:rPr lang="es-MX" sz="4800" b="1" dirty="0">
                <a:solidFill>
                  <a:schemeClr val="tx2"/>
                </a:solidFill>
              </a:rPr>
              <a:t>de la población nacional </a:t>
            </a:r>
            <a:endParaRPr lang="es-MX" sz="4800" b="1" dirty="0" smtClean="0">
              <a:solidFill>
                <a:schemeClr val="tx2"/>
              </a:solidFill>
            </a:endParaRPr>
          </a:p>
          <a:p>
            <a:pPr marL="457200" lvl="1" indent="0" algn="r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endParaRPr lang="es-MX" sz="4800" b="1" dirty="0">
              <a:solidFill>
                <a:schemeClr val="tx2"/>
              </a:solidFill>
            </a:endParaRPr>
          </a:p>
          <a:p>
            <a:pPr marL="457200" lvl="1" indent="0" algn="r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endParaRPr lang="es-MX" sz="4800" b="1" dirty="0" smtClean="0">
              <a:solidFill>
                <a:schemeClr val="tx2"/>
              </a:solidFill>
            </a:endParaRPr>
          </a:p>
          <a:p>
            <a:pPr marL="457200" lvl="1" indent="0" algn="r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r>
              <a:rPr lang="es-MX" sz="2500" b="1" dirty="0" smtClean="0">
                <a:solidFill>
                  <a:schemeClr val="tx2"/>
                </a:solidFill>
              </a:rPr>
              <a:t>9.1 </a:t>
            </a:r>
            <a:r>
              <a:rPr lang="es-MX" sz="2500" b="1" dirty="0">
                <a:solidFill>
                  <a:schemeClr val="tx2"/>
                </a:solidFill>
              </a:rPr>
              <a:t>millones no hablan lengua </a:t>
            </a:r>
            <a:r>
              <a:rPr lang="es-MX" sz="2500" b="1" dirty="0" smtClean="0">
                <a:solidFill>
                  <a:schemeClr val="tx2"/>
                </a:solidFill>
              </a:rPr>
              <a:t>indígena.</a:t>
            </a:r>
          </a:p>
          <a:p>
            <a:pPr marL="0" lvl="1" indent="0" algn="r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r>
              <a:rPr lang="es-MX" sz="2500" b="1" dirty="0" smtClean="0">
                <a:solidFill>
                  <a:schemeClr val="accent6">
                    <a:lumMod val="75000"/>
                  </a:schemeClr>
                </a:solidFill>
              </a:rPr>
              <a:t>400 </a:t>
            </a:r>
            <a:r>
              <a:rPr lang="es-MX" sz="2500" b="1" dirty="0">
                <a:solidFill>
                  <a:schemeClr val="accent6">
                    <a:lumMod val="75000"/>
                  </a:schemeClr>
                </a:solidFill>
              </a:rPr>
              <a:t>mil de los hablantes de lengua indígena no se consideran indígenas.</a:t>
            </a:r>
          </a:p>
          <a:p>
            <a:pPr marL="0" indent="0" algn="r">
              <a:buNone/>
            </a:pPr>
            <a:r>
              <a:rPr lang="es-MX" sz="2500" dirty="0" smtClean="0">
                <a:solidFill>
                  <a:srgbClr val="0070C0"/>
                </a:solidFill>
              </a:rPr>
              <a:t>Fuente: </a:t>
            </a:r>
            <a:r>
              <a:rPr lang="es-MX" sz="2500" dirty="0">
                <a:ln w="1905"/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Principales </a:t>
            </a:r>
            <a:r>
              <a:rPr lang="es-MX" sz="2500" dirty="0" smtClean="0">
                <a:ln w="1905"/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resultados Censo de Población y vivienda 2010.pdf</a:t>
            </a:r>
            <a:endParaRPr lang="en-US" sz="2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321806" y="365125"/>
            <a:ext cx="9469925" cy="857093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Resultados </a:t>
            </a:r>
            <a:r>
              <a:rPr lang="es-MX" sz="2800" b="1" dirty="0" smtClean="0"/>
              <a:t>censales para población total nacida en el extranjero, indígena y afrodescendiente 2015</a:t>
            </a:r>
            <a:endParaRPr lang="en-US" sz="2800" dirty="0"/>
          </a:p>
        </p:txBody>
      </p:sp>
      <p:sp>
        <p:nvSpPr>
          <p:cNvPr id="7" name="Marcador de contenido 5"/>
          <p:cNvSpPr>
            <a:spLocks noGrp="1"/>
          </p:cNvSpPr>
          <p:nvPr>
            <p:ph idx="1"/>
          </p:nvPr>
        </p:nvSpPr>
        <p:spPr>
          <a:xfrm>
            <a:off x="838200" y="1611517"/>
            <a:ext cx="10515600" cy="4565446"/>
          </a:xfrm>
          <a:ln>
            <a:solidFill>
              <a:srgbClr val="C0000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s-MX" dirty="0" smtClean="0"/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s-MX" sz="3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Población total estimada: </a:t>
            </a: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</a:rPr>
              <a:t>119 938 </a:t>
            </a: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</a:rPr>
              <a:t>473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s-MX" sz="3400" b="1" dirty="0" smtClean="0">
                <a:solidFill>
                  <a:schemeClr val="accent6">
                    <a:lumMod val="75000"/>
                  </a:schemeClr>
                </a:solidFill>
              </a:rPr>
              <a:t>Población nacida en el extranjero: 1,000,000   =  </a:t>
            </a:r>
            <a:r>
              <a:rPr lang="es-MX" sz="3400" b="1" dirty="0" smtClean="0">
                <a:solidFill>
                  <a:srgbClr val="FF0000"/>
                </a:solidFill>
              </a:rPr>
              <a:t>0.83% de la población total 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s-MX" sz="3400" b="1" dirty="0" smtClean="0">
                <a:solidFill>
                  <a:schemeClr val="accent6">
                    <a:lumMod val="75000"/>
                  </a:schemeClr>
                </a:solidFill>
              </a:rPr>
              <a:t>Población que habla una lengua indígena: </a:t>
            </a: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</a:rPr>
              <a:t>7 382 </a:t>
            </a: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</a:rPr>
              <a:t>785   =       </a:t>
            </a:r>
            <a:r>
              <a:rPr lang="en-US" sz="3400" b="1" dirty="0" smtClean="0">
                <a:solidFill>
                  <a:srgbClr val="FF0000"/>
                </a:solidFill>
              </a:rPr>
              <a:t>6.5% de la </a:t>
            </a:r>
            <a:r>
              <a:rPr lang="en-US" sz="3400" b="1" dirty="0" err="1" smtClean="0">
                <a:solidFill>
                  <a:srgbClr val="FF0000"/>
                </a:solidFill>
              </a:rPr>
              <a:t>población</a:t>
            </a:r>
            <a:r>
              <a:rPr lang="en-US" sz="3400" b="1" dirty="0" smtClean="0">
                <a:solidFill>
                  <a:srgbClr val="FF0000"/>
                </a:solidFill>
              </a:rPr>
              <a:t> total </a:t>
            </a:r>
          </a:p>
          <a:p>
            <a:pPr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s-MX" sz="3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Población que se considera indígena: </a:t>
            </a: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</a:rPr>
              <a:t>25 694 928  </a:t>
            </a: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</a:rPr>
              <a:t>   =   </a:t>
            </a:r>
            <a:r>
              <a:rPr lang="en-US" sz="3400" b="1" dirty="0" smtClean="0">
                <a:solidFill>
                  <a:srgbClr val="FF0000"/>
                </a:solidFill>
              </a:rPr>
              <a:t>21.5</a:t>
            </a:r>
            <a:r>
              <a:rPr lang="en-US" sz="3400" b="1" dirty="0">
                <a:solidFill>
                  <a:srgbClr val="FF0000"/>
                </a:solidFill>
              </a:rPr>
              <a:t>% </a:t>
            </a:r>
            <a:r>
              <a:rPr lang="es-MX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población total  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s-MX" sz="2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s-MX" sz="4200" b="1" dirty="0" smtClean="0">
                <a:solidFill>
                  <a:schemeClr val="accent6">
                    <a:lumMod val="75000"/>
                  </a:schemeClr>
                </a:solidFill>
              </a:rPr>
              <a:t>Población que se </a:t>
            </a:r>
            <a:r>
              <a:rPr lang="es-MX" sz="4200" b="1" dirty="0" err="1">
                <a:solidFill>
                  <a:schemeClr val="accent6">
                    <a:lumMod val="75000"/>
                  </a:schemeClr>
                </a:solidFill>
              </a:rPr>
              <a:t>autorreconoce</a:t>
            </a:r>
            <a:r>
              <a:rPr lang="es-MX" sz="4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MX" sz="4200" b="1" dirty="0" smtClean="0">
                <a:solidFill>
                  <a:schemeClr val="accent6">
                    <a:lumMod val="75000"/>
                  </a:schemeClr>
                </a:solidFill>
              </a:rPr>
              <a:t>afrodescendiente : </a:t>
            </a:r>
            <a:r>
              <a:rPr lang="en-US" sz="4200" b="1" dirty="0" smtClean="0">
                <a:solidFill>
                  <a:schemeClr val="accent6">
                    <a:lumMod val="75000"/>
                  </a:schemeClr>
                </a:solidFill>
              </a:rPr>
              <a:t>1,381,853     </a:t>
            </a:r>
            <a:r>
              <a:rPr lang="en-US" sz="4200" b="1" smtClean="0">
                <a:solidFill>
                  <a:schemeClr val="accent6">
                    <a:lumMod val="75000"/>
                  </a:schemeClr>
                </a:solidFill>
              </a:rPr>
              <a:t>=     </a:t>
            </a:r>
            <a:r>
              <a:rPr lang="en-US" sz="4200" b="1" smtClean="0">
                <a:solidFill>
                  <a:srgbClr val="FF0000"/>
                </a:solidFill>
              </a:rPr>
              <a:t>1.2</a:t>
            </a:r>
            <a:r>
              <a:rPr lang="en-US" sz="4200" b="1" dirty="0" smtClean="0">
                <a:solidFill>
                  <a:srgbClr val="FF0000"/>
                </a:solidFill>
              </a:rPr>
              <a:t>% de la </a:t>
            </a:r>
            <a:r>
              <a:rPr lang="en-US" sz="4200" b="1" dirty="0" err="1" smtClean="0">
                <a:solidFill>
                  <a:srgbClr val="FF0000"/>
                </a:solidFill>
              </a:rPr>
              <a:t>población</a:t>
            </a:r>
            <a:r>
              <a:rPr lang="en-US" sz="4200" b="1" dirty="0" smtClean="0">
                <a:solidFill>
                  <a:srgbClr val="FF0000"/>
                </a:solidFill>
              </a:rPr>
              <a:t> total </a:t>
            </a:r>
            <a:endParaRPr lang="es-MX" sz="4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endParaRPr lang="es-MX" sz="3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r>
              <a:rPr lang="es-MX" sz="3100" b="1" dirty="0" smtClean="0">
                <a:solidFill>
                  <a:schemeClr val="tx2"/>
                </a:solidFill>
              </a:rPr>
              <a:t>                            Eso significa que se considera mestiza a 76.47% de la población nacional </a:t>
            </a:r>
          </a:p>
          <a:p>
            <a:pPr marL="457200" lvl="1" indent="0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endParaRPr lang="es-MX" sz="3100" b="1" dirty="0" smtClean="0">
              <a:solidFill>
                <a:schemeClr val="tx2"/>
              </a:solidFill>
            </a:endParaRPr>
          </a:p>
          <a:p>
            <a:pPr marL="457200" lvl="1" indent="0" eaLnBrk="0" hangingPunct="0">
              <a:spcBef>
                <a:spcPct val="20000"/>
              </a:spcBef>
              <a:buClr>
                <a:srgbClr val="00662C"/>
              </a:buClr>
              <a:buSzPct val="100000"/>
              <a:buNone/>
            </a:pPr>
            <a:endParaRPr lang="es-MX" sz="3100" b="1" dirty="0">
              <a:solidFill>
                <a:schemeClr val="tx2"/>
              </a:solidFill>
            </a:endParaRPr>
          </a:p>
          <a:p>
            <a:pPr marL="0" indent="0" algn="r">
              <a:buNone/>
            </a:pPr>
            <a:r>
              <a:rPr lang="es-MX" sz="1600" dirty="0">
                <a:solidFill>
                  <a:srgbClr val="0070C0"/>
                </a:solidFill>
              </a:rPr>
              <a:t>Fuente: nternet.contenidos.inegi.org.mx/contenidos/productos/</a:t>
            </a:r>
            <a:r>
              <a:rPr lang="es-MX" sz="1600" dirty="0" err="1">
                <a:solidFill>
                  <a:srgbClr val="0070C0"/>
                </a:solidFill>
              </a:rPr>
              <a:t>prod_serv</a:t>
            </a:r>
            <a:r>
              <a:rPr lang="es-MX" sz="1600" dirty="0">
                <a:solidFill>
                  <a:srgbClr val="0070C0"/>
                </a:solidFill>
              </a:rPr>
              <a:t>/contenidos/</a:t>
            </a:r>
            <a:r>
              <a:rPr lang="es-MX" sz="1600" dirty="0" err="1">
                <a:solidFill>
                  <a:srgbClr val="0070C0"/>
                </a:solidFill>
              </a:rPr>
              <a:t>espanol</a:t>
            </a:r>
            <a:r>
              <a:rPr lang="es-MX" sz="1600" dirty="0">
                <a:solidFill>
                  <a:srgbClr val="0070C0"/>
                </a:solidFill>
              </a:rPr>
              <a:t>/</a:t>
            </a:r>
            <a:r>
              <a:rPr lang="es-MX" sz="1600" dirty="0" err="1">
                <a:solidFill>
                  <a:srgbClr val="0070C0"/>
                </a:solidFill>
              </a:rPr>
              <a:t>bvinegi</a:t>
            </a:r>
            <a:r>
              <a:rPr lang="es-MX" sz="1600" dirty="0">
                <a:solidFill>
                  <a:srgbClr val="0070C0"/>
                </a:solidFill>
              </a:rPr>
              <a:t>/productos/</a:t>
            </a:r>
            <a:r>
              <a:rPr lang="es-MX" sz="1600" dirty="0" err="1">
                <a:solidFill>
                  <a:srgbClr val="0070C0"/>
                </a:solidFill>
              </a:rPr>
              <a:t>nueva_estruc</a:t>
            </a:r>
            <a:r>
              <a:rPr lang="es-MX" sz="1600" dirty="0">
                <a:solidFill>
                  <a:srgbClr val="0070C0"/>
                </a:solidFill>
              </a:rPr>
              <a:t>/</a:t>
            </a:r>
            <a:r>
              <a:rPr lang="es-MX" sz="1600" dirty="0" err="1">
                <a:solidFill>
                  <a:srgbClr val="0070C0"/>
                </a:solidFill>
              </a:rPr>
              <a:t>promo</a:t>
            </a:r>
            <a:r>
              <a:rPr lang="es-MX" sz="1600" dirty="0">
                <a:solidFill>
                  <a:srgbClr val="0070C0"/>
                </a:solidFill>
              </a:rPr>
              <a:t>/eic_2015_presentacion.pdf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451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>Desde la palestra de cada uno de </a:t>
            </a:r>
            <a:r>
              <a:rPr lang="es-MX" sz="2400" dirty="0"/>
              <a:t>estos grupos, que se entrelazan de muchas maneras, </a:t>
            </a:r>
            <a:r>
              <a:rPr lang="es-MX" sz="2400" dirty="0" smtClean="0"/>
              <a:t>se ha </a:t>
            </a:r>
            <a:r>
              <a:rPr lang="es-MX" sz="2400" dirty="0"/>
              <a:t>construido a muchos Otros en forma discriminatoria.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endParaRPr lang="es-MX" sz="1600" dirty="0" smtClean="0"/>
          </a:p>
          <a:p>
            <a:pPr>
              <a:spcBef>
                <a:spcPts val="1200"/>
              </a:spcBef>
            </a:pPr>
            <a:r>
              <a:rPr lang="es-MX" sz="1600" dirty="0" smtClean="0"/>
              <a:t>Desde la </a:t>
            </a:r>
            <a:r>
              <a:rPr lang="es-MX" sz="1600" dirty="0" err="1" smtClean="0"/>
              <a:t>mestizofilia</a:t>
            </a:r>
            <a:r>
              <a:rPr lang="es-MX" sz="1600" dirty="0" smtClean="0"/>
              <a:t> – que exalta la </a:t>
            </a:r>
            <a:r>
              <a:rPr lang="es-MX" sz="1600" dirty="0" err="1" smtClean="0"/>
              <a:t>blanquitud</a:t>
            </a:r>
            <a:r>
              <a:rPr lang="es-MX" sz="1600" dirty="0" smtClean="0"/>
              <a:t> - se ha discriminado a los pueblos indígenas, se ha negado que las personas de piel negra puedan ser de nacionalidad mexicana y se ha desarrollado políticas </a:t>
            </a:r>
            <a:r>
              <a:rPr lang="es-MX" sz="1600" dirty="0" err="1" smtClean="0"/>
              <a:t>rechazantes</a:t>
            </a:r>
            <a:r>
              <a:rPr lang="es-MX" sz="1600" dirty="0" smtClean="0"/>
              <a:t> de la inmigración y el refugio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Desde la dominación histórica de los hombres, se ha tratado a las mujeres de maneras en extremo discriminatorias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Desde la exaltación de la heterosexualidad se ha discriminado a todas las personas que se reivindican no heterosexuales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Desde la exaltación de la adultez media, se ha tratado en forma denigrante a niños y niñas, a jóvenes y a adultos mayores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Desde los sectores económicamente acomodados o muy acomodados se ha discriminado a las clases sociales desfavorecidas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Desde quienes tienen empleos considerados “dignos” se ha discriminado a aquellos que, se dice “si no tienen un empleo mejor es porque son flojos o atrasados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Desde el lugar de las personas sin discapacidad se ha despreciado y excluido a las personas con discapacidad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Desde el lugar de las personas que se consideran sanas o a quienes aquejan males no moralmente condenables se desprecia a las personas con VIH/SIDA</a:t>
            </a:r>
          </a:p>
          <a:p>
            <a:pPr>
              <a:spcBef>
                <a:spcPts val="1200"/>
              </a:spcBef>
            </a:pPr>
            <a:endParaRPr lang="es-MX" sz="1600" dirty="0" smtClean="0"/>
          </a:p>
          <a:p>
            <a:pPr>
              <a:spcBef>
                <a:spcPts val="1200"/>
              </a:spcBef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405593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dirty="0" smtClean="0"/>
              <a:t>Y cuando varias de estas formas de discriminación se entrelazan, las personas que son sus víctimas sufren considerablemente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MX" sz="1600" dirty="0" smtClean="0"/>
          </a:p>
          <a:p>
            <a:r>
              <a:rPr lang="es-MX" sz="1600" dirty="0" smtClean="0"/>
              <a:t>Tres ejemplos:</a:t>
            </a:r>
          </a:p>
          <a:p>
            <a:pPr marL="0" indent="0">
              <a:buNone/>
            </a:pPr>
            <a:r>
              <a:rPr lang="es-MX" sz="1600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600" dirty="0" smtClean="0"/>
              <a:t>Una mujer indígena, pobre, migrante y trabajadora del hogar sufre por lo menos tres formas sumadas y multiplicadas de discriminación: la étnico-racial, la de clase, la de género (tanto dentro como fuera de su comunidad), la que se dirige a los migrantes y la que afecta a estas trabajadoras, históricamente </a:t>
            </a:r>
            <a:r>
              <a:rPr lang="es-MX" sz="1600" dirty="0" err="1" smtClean="0"/>
              <a:t>inferiorizadas</a:t>
            </a:r>
            <a:endParaRPr lang="es-MX" sz="1600" dirty="0" smtClean="0"/>
          </a:p>
          <a:p>
            <a:pPr>
              <a:buFont typeface="Wingdings" panose="05000000000000000000" pitchFamily="2" charset="2"/>
              <a:buChar char="v"/>
            </a:pPr>
            <a:endParaRPr lang="es-MX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es-MX" sz="1600" dirty="0" smtClean="0"/>
              <a:t>Un salvadoreño homosexual que cruza México para dirigirse a Estados Unidos, sufre por lo menos cuatro formas sumadas y multiplicadas de discriminación: la xenofobia porque es extranjero, la xenofobia en contra de los centroamericanos porque México se considera superior a esos países, la de clase porque es pobre y la homofobia</a:t>
            </a:r>
          </a:p>
          <a:p>
            <a:pPr>
              <a:buFont typeface="Wingdings" panose="05000000000000000000" pitchFamily="2" charset="2"/>
              <a:buChar char="v"/>
            </a:pPr>
            <a:endParaRPr lang="es-MX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es-MX" sz="1600" dirty="0" smtClean="0"/>
              <a:t>Una mujer de clase media, extranjera y que tiene VIH sufre por lo menos tres formas sumadas y multiplicadas de discriminación: la de género, la xenofobia y la discriminación contra las personas con VIH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295279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dirty="0" smtClean="0"/>
              <a:t>En 2001, Don Gilberto Rincón Gallardo, colocó el tema de la discriminación como un tema urgente de las agendas académica, social y gubernamental  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sz="2000" dirty="0" smtClean="0"/>
          </a:p>
          <a:p>
            <a:pPr marL="0" indent="0" algn="ctr">
              <a:buNone/>
            </a:pPr>
            <a:endParaRPr lang="es-MX" sz="2000" dirty="0"/>
          </a:p>
          <a:p>
            <a:pPr marL="0" indent="0" algn="ctr">
              <a:buNone/>
            </a:pPr>
            <a:endParaRPr lang="es-MX" sz="2000" dirty="0" smtClean="0"/>
          </a:p>
          <a:p>
            <a:pPr marL="0" indent="0" algn="ctr">
              <a:buNone/>
            </a:pPr>
            <a:r>
              <a:rPr lang="es-MX" sz="2000" dirty="0" smtClean="0"/>
              <a:t>Rincón Gallardo decía que el derecho a la no discriminación es el primer derecho fundamental que deberíamos resguardar, porque, de resguardarlo bien, todos los demás derechos fundamentales estarán a salvo</a:t>
            </a:r>
          </a:p>
          <a:p>
            <a:pPr marL="0" indent="0" algn="ctr">
              <a:buNone/>
            </a:pPr>
            <a:endParaRPr lang="es-MX" sz="2000" dirty="0"/>
          </a:p>
          <a:p>
            <a:pPr marL="0" indent="0" algn="ctr">
              <a:buNone/>
            </a:pPr>
            <a:endParaRPr lang="es-MX" sz="2000" dirty="0" smtClean="0"/>
          </a:p>
          <a:p>
            <a:pPr marL="0" indent="0" algn="ctr">
              <a:buNone/>
            </a:pPr>
            <a:r>
              <a:rPr lang="es-MX" sz="2000" dirty="0" smtClean="0"/>
              <a:t>No por nada nuestro Artículo 1º Constitucional prohíbe la discriminación en todas su formas</a:t>
            </a:r>
          </a:p>
          <a:p>
            <a:pPr marL="0" indent="0" algn="ctr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6467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696" y="228598"/>
            <a:ext cx="11379200" cy="817607"/>
          </a:xfrm>
        </p:spPr>
        <p:txBody>
          <a:bodyPr>
            <a:normAutofit/>
          </a:bodyPr>
          <a:lstStyle/>
          <a:p>
            <a:r>
              <a:rPr lang="es-MX" sz="1800" dirty="0"/>
              <a:t>Cuando de se dice que la discriminación afecta solamente a minorías y que no es tan importante por ello como los grandes problemas estructurales, económicos, políticos, sociales, </a:t>
            </a:r>
            <a:r>
              <a:rPr lang="es-MX" sz="1800" dirty="0" smtClean="0"/>
              <a:t>etc., se </a:t>
            </a:r>
            <a:r>
              <a:rPr lang="es-MX" sz="1800" dirty="0"/>
              <a:t>está diciendo una gran falacia.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endParaRPr lang="es-MX" sz="1600" dirty="0" smtClean="0"/>
          </a:p>
          <a:p>
            <a:pPr>
              <a:spcBef>
                <a:spcPts val="1200"/>
              </a:spcBef>
            </a:pPr>
            <a:r>
              <a:rPr lang="es-MX" sz="1600" dirty="0" smtClean="0"/>
              <a:t>Primero, porque, si consideramos a todas esas “minorías” en términos numéricos sumados,  sólo los hombres que tienen entre 30 y 60 años de edad, que son de clase media </a:t>
            </a:r>
            <a:r>
              <a:rPr lang="es-MX" sz="1600" dirty="0" err="1" smtClean="0"/>
              <a:t>media</a:t>
            </a:r>
            <a:r>
              <a:rPr lang="es-MX" sz="1600" dirty="0" smtClean="0"/>
              <a:t> hacia arriba, heterosexuales, no indígenas ni afros ni extranjeros ni migrantes, que son además católicos o de tradición católica, y que no tienen discapacidad alguna quedarían en principio fuera de dicha suma; es decir, una ínfima minoría. </a:t>
            </a:r>
            <a:endParaRPr lang="es-MX" sz="1600" dirty="0"/>
          </a:p>
          <a:p>
            <a:pPr>
              <a:spcBef>
                <a:spcPts val="1200"/>
              </a:spcBef>
            </a:pPr>
            <a:r>
              <a:rPr lang="es-MX" sz="1600" dirty="0" smtClean="0"/>
              <a:t>Segundo, porque la discriminación está </a:t>
            </a:r>
            <a:r>
              <a:rPr lang="es-MX" sz="1600" dirty="0"/>
              <a:t>íntimamente relacionada con la </a:t>
            </a:r>
            <a:r>
              <a:rPr lang="es-MX" sz="1600" dirty="0" smtClean="0"/>
              <a:t>desigualdad de muchos tipos, la falta de equidad, la desigualdad </a:t>
            </a:r>
            <a:r>
              <a:rPr lang="es-MX" sz="1600" dirty="0"/>
              <a:t>social, la pobreza, la marginación y la exclusión </a:t>
            </a:r>
            <a:endParaRPr lang="es-MX" sz="1600" dirty="0" smtClean="0"/>
          </a:p>
          <a:p>
            <a:pPr>
              <a:spcBef>
                <a:spcPts val="1200"/>
              </a:spcBef>
            </a:pPr>
            <a:r>
              <a:rPr lang="es-MX" sz="1600" dirty="0" smtClean="0"/>
              <a:t>Tercero, porque la discriminación atraviesa familias, barrios, comunidades, centros religiosos, lugares de trabajo, centros educativos, culturales y deportivos, instituciones del Estado federal y estatal, normas sociales y leyes, y es también difundida desde les medios masivos de comunicación y las redes sociales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Cuarto, porque la discriminación lesiona profundamente el disfrute de muchos derechos, libertades, oportunidades, y acceso a bienes, servicios y recursos. </a:t>
            </a:r>
          </a:p>
          <a:p>
            <a:pPr>
              <a:spcBef>
                <a:spcPts val="1200"/>
              </a:spcBef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518581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MX" sz="2000" dirty="0" smtClean="0"/>
          </a:p>
          <a:p>
            <a:pPr marL="0" indent="0" algn="ctr">
              <a:buNone/>
            </a:pPr>
            <a:endParaRPr lang="es-MX" sz="2000" dirty="0"/>
          </a:p>
          <a:p>
            <a:pPr marL="0" indent="0" algn="ctr">
              <a:buNone/>
            </a:pPr>
            <a:endParaRPr lang="es-MX" sz="2000" dirty="0" smtClean="0"/>
          </a:p>
          <a:p>
            <a:pPr marL="0" indent="0" algn="ctr">
              <a:buNone/>
            </a:pPr>
            <a:r>
              <a:rPr lang="es-MX" sz="2000" dirty="0" smtClean="0"/>
              <a:t>Como lo dice Paula </a:t>
            </a:r>
            <a:r>
              <a:rPr lang="es-MX" sz="2000" dirty="0" err="1" smtClean="0"/>
              <a:t>Leite</a:t>
            </a:r>
            <a:r>
              <a:rPr lang="es-MX" sz="2000" dirty="0" smtClean="0"/>
              <a:t>, </a:t>
            </a:r>
            <a:endParaRPr lang="es-MX" sz="2000" dirty="0"/>
          </a:p>
          <a:p>
            <a:pPr marL="0" indent="0" algn="ctr">
              <a:buNone/>
            </a:pPr>
            <a:endParaRPr lang="es-MX" sz="2000" dirty="0" smtClean="0"/>
          </a:p>
          <a:p>
            <a:pPr marL="0" indent="0" algn="ctr">
              <a:buNone/>
            </a:pPr>
            <a:r>
              <a:rPr lang="es-MX" sz="2000" dirty="0" smtClean="0"/>
              <a:t>“La discriminación tiene </a:t>
            </a:r>
            <a:r>
              <a:rPr lang="es-MX" sz="2000" dirty="0"/>
              <a:t>un carácter estructural: generalizada, recurrente, normalizada, institucionalizada, basada en prejuicios y estereotipos con profundas </a:t>
            </a:r>
            <a:r>
              <a:rPr lang="es-MX" sz="2000" dirty="0" smtClean="0"/>
              <a:t>raíces históricas” </a:t>
            </a:r>
            <a:endParaRPr lang="es-MX" sz="20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1621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 ENADIS encuestó a 39 </a:t>
            </a:r>
            <a:r>
              <a:rPr lang="es-MX" dirty="0"/>
              <a:t>101 viviendas </a:t>
            </a:r>
            <a:r>
              <a:rPr lang="es-MX" dirty="0" smtClean="0"/>
              <a:t>que agrupaban a 102,245 personas</a:t>
            </a:r>
            <a:endParaRPr lang="es-MX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655" y="1527175"/>
            <a:ext cx="7801477" cy="4572000"/>
          </a:xfrm>
        </p:spPr>
      </p:pic>
    </p:spTree>
    <p:extLst>
      <p:ext uri="{BB962C8B-B14F-4D97-AF65-F5344CB8AC3E}">
        <p14:creationId xmlns:p14="http://schemas.microsoft.com/office/powerpoint/2010/main" val="131644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46438" y="2726723"/>
            <a:ext cx="10515600" cy="1524001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“La </a:t>
            </a:r>
            <a:r>
              <a:rPr lang="es-MX" dirty="0"/>
              <a:t>ENADIS 2017 </a:t>
            </a:r>
            <a:r>
              <a:rPr lang="es-MX" dirty="0" smtClean="0"/>
              <a:t>y su posible traducción en políticas públicas”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011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dirty="0" smtClean="0"/>
              <a:t>Se me pidió que hablara de la ENADIS 2017 y su posibilidad de aterrizar sus resultados en políticas públicas </a:t>
            </a: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1800" dirty="0" smtClean="0"/>
              <a:t>En los minutos que me quedan, trataré de: </a:t>
            </a:r>
          </a:p>
          <a:p>
            <a:pPr marL="0" indent="0">
              <a:buNone/>
            </a:pPr>
            <a:endParaRPr lang="es-MX" sz="1800" dirty="0" smtClean="0"/>
          </a:p>
          <a:p>
            <a:pPr marL="342900" indent="-342900">
              <a:buAutoNum type="arabicPeriod"/>
            </a:pPr>
            <a:r>
              <a:rPr lang="es-MX" sz="1800" dirty="0" smtClean="0"/>
              <a:t>Detectar en todo el documento de resultados de la ENADIS 2017 la discriminación en contra de algún grupo en especial o la discriminación de algún tipo en especial. </a:t>
            </a:r>
          </a:p>
          <a:p>
            <a:pPr marL="0" indent="0">
              <a:buNone/>
            </a:pPr>
            <a:endParaRPr lang="es-MX" sz="1800" dirty="0"/>
          </a:p>
          <a:p>
            <a:pPr marL="0" indent="0" algn="ctr">
              <a:buNone/>
            </a:pPr>
            <a:r>
              <a:rPr lang="es-MX" sz="1600" i="1" dirty="0" smtClean="0"/>
              <a:t>Los tipos de discriminación que he seleccionado han sido aquellas contra: </a:t>
            </a:r>
          </a:p>
          <a:p>
            <a:pPr marL="0" indent="0" algn="ctr">
              <a:buNone/>
            </a:pPr>
            <a:r>
              <a:rPr lang="es-MX" sz="1600" i="1" dirty="0" smtClean="0"/>
              <a:t> a) las minorías religiosas, </a:t>
            </a:r>
          </a:p>
          <a:p>
            <a:pPr marL="0" indent="0" algn="ctr">
              <a:buNone/>
            </a:pPr>
            <a:r>
              <a:rPr lang="es-MX" sz="1600" i="1" dirty="0" smtClean="0"/>
              <a:t> b) los y las afrodescendientes, </a:t>
            </a:r>
          </a:p>
          <a:p>
            <a:pPr marL="0" indent="0" algn="ctr">
              <a:buNone/>
            </a:pPr>
            <a:r>
              <a:rPr lang="es-MX" sz="1600" i="1" dirty="0"/>
              <a:t> </a:t>
            </a:r>
            <a:r>
              <a:rPr lang="es-MX" sz="1600" i="1" dirty="0" smtClean="0"/>
              <a:t>c) los y las indígenas, </a:t>
            </a:r>
          </a:p>
          <a:p>
            <a:pPr marL="0" indent="0" algn="ctr">
              <a:buNone/>
            </a:pPr>
            <a:r>
              <a:rPr lang="es-MX" sz="1600" i="1" dirty="0"/>
              <a:t> </a:t>
            </a:r>
            <a:r>
              <a:rPr lang="es-MX" sz="1600" i="1" dirty="0" smtClean="0"/>
              <a:t>d) las personas no heterosexuales</a:t>
            </a:r>
          </a:p>
          <a:p>
            <a:pPr marL="0" indent="0" algn="ctr">
              <a:buNone/>
            </a:pPr>
            <a:r>
              <a:rPr lang="es-MX" sz="1600" i="1" dirty="0" smtClean="0"/>
              <a:t> e)  las personas según su color de piel </a:t>
            </a:r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r>
              <a:rPr lang="es-MX" sz="1800" dirty="0" smtClean="0">
                <a:solidFill>
                  <a:srgbClr val="FF0000"/>
                </a:solidFill>
              </a:rPr>
              <a:t>2</a:t>
            </a:r>
            <a:r>
              <a:rPr lang="es-MX" sz="1800" dirty="0" smtClean="0"/>
              <a:t>. Analizar para cada uno de estos  registros de la discriminación existente en México, qué políticas públicas pueden ser extraídas de los resultados de la ENADIS 2017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1429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849" y="228600"/>
            <a:ext cx="11648302" cy="758952"/>
          </a:xfrm>
        </p:spPr>
        <p:txBody>
          <a:bodyPr>
            <a:normAutofit/>
          </a:bodyPr>
          <a:lstStyle/>
          <a:p>
            <a:r>
              <a:rPr lang="es-MX" sz="1400" dirty="0"/>
              <a:t>Una primera cosa que quiero destacar es que los y las funcionarios públicos que están aquí y provienen de todo el país, deberían estudiar con mucho detenimiento las láminas que en los resultados de la ENADIS corresponden a las mediciones de discriminación por entidades federativas, y que en el documento están ilustradas en forma de mapas del país.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426720" y="1532238"/>
            <a:ext cx="11338560" cy="482218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MX" sz="1600" dirty="0" smtClean="0"/>
              <a:t>Se trata de 6 láminas. Todas ellas hablan de rangos de porcentajes, por entidad federativa, de diversas formas de discriminación que la gente reporta sufrir o que reporta practicar, aunque sea a nivel de los prejuicios o estereotipos: </a:t>
            </a:r>
          </a:p>
          <a:p>
            <a:pPr marL="0" indent="0" algn="ctr">
              <a:buNone/>
            </a:pPr>
            <a:endParaRPr lang="es-MX" sz="1600" dirty="0" smtClean="0"/>
          </a:p>
          <a:p>
            <a:pPr>
              <a:spcBef>
                <a:spcPts val="1200"/>
              </a:spcBef>
            </a:pPr>
            <a:r>
              <a:rPr lang="es-MX" sz="1600" dirty="0" smtClean="0"/>
              <a:t>La 1ª: “se </a:t>
            </a:r>
            <a:r>
              <a:rPr lang="es-MX" sz="1600" dirty="0"/>
              <a:t>sienten discriminadas por tono de piel, manera de hablar, peso o estatura, forma de vestir o arreglo personal, clase social, lugar donde vive, creencias religiosas, sexo, edad, y orientación sexual</a:t>
            </a:r>
            <a:r>
              <a:rPr lang="es-MX" sz="1600" dirty="0" smtClean="0"/>
              <a:t>”.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La 2ª: </a:t>
            </a:r>
            <a:r>
              <a:rPr lang="en-US" sz="1600" dirty="0" smtClean="0"/>
              <a:t>“</a:t>
            </a:r>
            <a:r>
              <a:rPr lang="en-US" sz="1600" dirty="0" err="1" smtClean="0"/>
              <a:t>justifican</a:t>
            </a:r>
            <a:r>
              <a:rPr lang="en-US" sz="1600" dirty="0" smtClean="0"/>
              <a:t> </a:t>
            </a:r>
            <a:r>
              <a:rPr lang="en-US" sz="1600" dirty="0"/>
              <a:t>POCO o NADA que dos personas del </a:t>
            </a:r>
            <a:r>
              <a:rPr lang="en-US" sz="1600" dirty="0" err="1"/>
              <a:t>mismo</a:t>
            </a:r>
            <a:r>
              <a:rPr lang="en-US" sz="1600" dirty="0"/>
              <a:t> </a:t>
            </a:r>
            <a:r>
              <a:rPr lang="en-US" sz="1600" dirty="0" err="1"/>
              <a:t>sexo</a:t>
            </a:r>
            <a:r>
              <a:rPr lang="en-US" sz="1600" dirty="0"/>
              <a:t> </a:t>
            </a:r>
            <a:r>
              <a:rPr lang="en-US" sz="1600" dirty="0" err="1"/>
              <a:t>vivan</a:t>
            </a:r>
            <a:r>
              <a:rPr lang="en-US" sz="1600" dirty="0"/>
              <a:t> juntas </a:t>
            </a:r>
            <a:r>
              <a:rPr lang="en-US" sz="1600" dirty="0" err="1"/>
              <a:t>como</a:t>
            </a:r>
            <a:r>
              <a:rPr lang="en-US" sz="1600" dirty="0"/>
              <a:t> </a:t>
            </a:r>
            <a:r>
              <a:rPr lang="en-US" sz="1600" dirty="0" err="1" smtClean="0"/>
              <a:t>pareja</a:t>
            </a:r>
            <a:r>
              <a:rPr lang="en-US" sz="1600" dirty="0" smtClean="0"/>
              <a:t>”,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La 3a: “</a:t>
            </a:r>
            <a:r>
              <a:rPr lang="es-MX" sz="1600" dirty="0" smtClean="0"/>
              <a:t>justifican </a:t>
            </a:r>
            <a:r>
              <a:rPr lang="es-MX" sz="1600" dirty="0"/>
              <a:t>POCO o NADA que las personas practiquen tradiciones o costumbres distintas a las </a:t>
            </a:r>
            <a:r>
              <a:rPr lang="es-MX" sz="1600" dirty="0" smtClean="0"/>
              <a:t>mexicanas”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La 4ª: “justifican </a:t>
            </a:r>
            <a:r>
              <a:rPr lang="es-MX" sz="1600" dirty="0"/>
              <a:t>MUCHO o ALGO llamar a la policía cuando hay jóvenes reunidos en una </a:t>
            </a:r>
            <a:r>
              <a:rPr lang="es-MX" sz="1600" dirty="0" smtClean="0"/>
              <a:t>esquina”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La 5ª: “están </a:t>
            </a:r>
            <a:r>
              <a:rPr lang="es-MX" sz="1600" dirty="0"/>
              <a:t>de acuerdo con la frase, la mayoría de las y los jóvenes son </a:t>
            </a:r>
            <a:r>
              <a:rPr lang="es-MX" sz="1600" dirty="0" smtClean="0"/>
              <a:t>irresponsables”</a:t>
            </a:r>
          </a:p>
          <a:p>
            <a:pPr>
              <a:spcBef>
                <a:spcPts val="1200"/>
              </a:spcBef>
            </a:pPr>
            <a:r>
              <a:rPr lang="es-MX" sz="1600" dirty="0" smtClean="0"/>
              <a:t>La 6ª: “están de acuerdo con la frase las </a:t>
            </a:r>
            <a:r>
              <a:rPr lang="es-MX" sz="1600" dirty="0"/>
              <a:t>mujeres deben ayudar en los quehaceres del hogar más que los </a:t>
            </a:r>
            <a:r>
              <a:rPr lang="es-MX" sz="1600" dirty="0" smtClean="0"/>
              <a:t>hombres”</a:t>
            </a:r>
          </a:p>
          <a:p>
            <a:pPr marL="0" indent="0">
              <a:spcBef>
                <a:spcPts val="1200"/>
              </a:spcBef>
              <a:buNone/>
            </a:pPr>
            <a:endParaRPr lang="es-MX" sz="1600" dirty="0"/>
          </a:p>
          <a:p>
            <a:pPr marL="0" indent="0" algn="ctr">
              <a:spcBef>
                <a:spcPts val="1200"/>
              </a:spcBef>
              <a:buNone/>
            </a:pPr>
            <a:r>
              <a:rPr lang="es-MX" sz="1600" b="1" dirty="0" smtClean="0">
                <a:solidFill>
                  <a:srgbClr val="0070C0"/>
                </a:solidFill>
              </a:rPr>
              <a:t>Si cada uno/a de ustedes cruza, para su propia entidad federativa, estos resultados de discriminación “por diversos motivos”, “por homofobia”, “por xenofobia”, “en contra de los jóvenes” y “por género”, podrán tener una idea más clara acerca de hasta qué punto deben atacar cada uno de estos 5 tipos de discriminación en su estado, y los entretejimientos entre varios de ellos </a:t>
            </a:r>
            <a:endParaRPr lang="es-MX" sz="1600" b="1" dirty="0">
              <a:solidFill>
                <a:srgbClr val="0070C0"/>
              </a:solidFill>
            </a:endParaRPr>
          </a:p>
          <a:p>
            <a:pPr algn="ctr">
              <a:spcBef>
                <a:spcPts val="1200"/>
              </a:spcBef>
            </a:pPr>
            <a:endParaRPr lang="es-MX" sz="1600" dirty="0" smtClean="0"/>
          </a:p>
        </p:txBody>
      </p:sp>
    </p:spTree>
    <p:extLst>
      <p:ext uri="{BB962C8B-B14F-4D97-AF65-F5344CB8AC3E}">
        <p14:creationId xmlns:p14="http://schemas.microsoft.com/office/powerpoint/2010/main" val="2438747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Discriminación por motivos religiosos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550617" y="1452907"/>
            <a:ext cx="1133856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MX" sz="1800" b="1" dirty="0" smtClean="0">
                <a:solidFill>
                  <a:srgbClr val="0070C0"/>
                </a:solidFill>
              </a:rPr>
              <a:t>Respuestas en torno al prejuicio de los/las  mexicanos en general</a:t>
            </a:r>
          </a:p>
          <a:p>
            <a:pPr marL="0" indent="0">
              <a:buNone/>
            </a:pPr>
            <a:endParaRPr lang="es-MX" sz="12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MX" sz="1400" dirty="0" smtClean="0"/>
              <a:t>22% de las mujeres y 25% de los </a:t>
            </a:r>
            <a:r>
              <a:rPr lang="es-MX" sz="1400" dirty="0"/>
              <a:t>hombres </a:t>
            </a:r>
            <a:r>
              <a:rPr lang="es-MX" sz="1400" dirty="0" smtClean="0"/>
              <a:t>no </a:t>
            </a:r>
            <a:r>
              <a:rPr lang="es-MX" sz="1400" dirty="0"/>
              <a:t>le rentaría un cuarto de su vivienda a una </a:t>
            </a:r>
            <a:r>
              <a:rPr lang="es-MX" sz="1400" dirty="0" smtClean="0"/>
              <a:t>persona de </a:t>
            </a:r>
            <a:r>
              <a:rPr lang="es-MX" sz="1400" dirty="0"/>
              <a:t>religión distinta a la </a:t>
            </a:r>
            <a:r>
              <a:rPr lang="es-MX" sz="1400" dirty="0" smtClean="0"/>
              <a:t>suya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400" dirty="0" smtClean="0"/>
              <a:t>14% de las mujeres y 12% de </a:t>
            </a:r>
            <a:r>
              <a:rPr lang="es-MX" sz="1400" dirty="0"/>
              <a:t>los hombres no estaría de acuerdo en que su hija o hijo se casara con una persona </a:t>
            </a:r>
            <a:r>
              <a:rPr lang="es-MX" sz="1400" dirty="0" smtClean="0"/>
              <a:t>de religión </a:t>
            </a:r>
            <a:r>
              <a:rPr lang="es-MX" sz="1400" dirty="0"/>
              <a:t>distinta a la </a:t>
            </a:r>
            <a:r>
              <a:rPr lang="es-MX" sz="1400" dirty="0" smtClean="0"/>
              <a:t>suya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400" dirty="0" smtClean="0"/>
              <a:t>44% de las mujeres y 45% de los hombres piensa que “mientras </a:t>
            </a:r>
            <a:r>
              <a:rPr lang="es-MX" sz="1400" dirty="0"/>
              <a:t>más religiones se permitan en el país, habrá más conflictos </a:t>
            </a:r>
            <a:r>
              <a:rPr lang="es-MX" sz="1400" dirty="0" smtClean="0"/>
              <a:t>sociales”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/>
              <a:t>53.1</a:t>
            </a:r>
            <a:r>
              <a:rPr lang="en-US" sz="1400" dirty="0" smtClean="0"/>
              <a:t>% declare que </a:t>
            </a:r>
            <a:r>
              <a:rPr lang="es-MX" sz="1400" dirty="0" smtClean="0"/>
              <a:t>las </a:t>
            </a:r>
            <a:r>
              <a:rPr lang="es-MX" sz="1400" dirty="0"/>
              <a:t>personas de la diversidad religiosa son rechazadas por la mayoría de la gente</a:t>
            </a:r>
            <a:endParaRPr lang="es-MX" sz="1400" dirty="0" smtClean="0"/>
          </a:p>
          <a:p>
            <a:pPr>
              <a:buFont typeface="Wingdings" panose="05000000000000000000" pitchFamily="2" charset="2"/>
              <a:buChar char="v"/>
            </a:pPr>
            <a:endParaRPr lang="es-MX" sz="1200" dirty="0"/>
          </a:p>
          <a:p>
            <a:pPr>
              <a:buFont typeface="Wingdings" panose="05000000000000000000" pitchFamily="2" charset="2"/>
              <a:buChar char="q"/>
            </a:pPr>
            <a:r>
              <a:rPr lang="es-MX" sz="1800" b="1" dirty="0" smtClean="0">
                <a:solidFill>
                  <a:srgbClr val="0070C0"/>
                </a:solidFill>
              </a:rPr>
              <a:t>Respuestas sobre percepción de discriminación en contra de los propios derechos religiosos o religioso/culturales</a:t>
            </a:r>
            <a:r>
              <a:rPr lang="es-MX" sz="1800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endParaRPr lang="es-MX" sz="1200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MX" sz="1400" dirty="0" smtClean="0"/>
              <a:t>60% del 45% de las personas de la diversidad religiosa declaró </a:t>
            </a:r>
            <a:r>
              <a:rPr lang="es-MX" sz="1400" dirty="0"/>
              <a:t>que </a:t>
            </a:r>
            <a:r>
              <a:rPr lang="es-MX" sz="1400" dirty="0" smtClean="0"/>
              <a:t>“en </a:t>
            </a:r>
            <a:r>
              <a:rPr lang="es-MX" sz="1400" dirty="0"/>
              <a:t>el país se respetan poco o nada los derechos de distintos grupos de </a:t>
            </a:r>
            <a:r>
              <a:rPr lang="es-MX" sz="1400" dirty="0" smtClean="0"/>
              <a:t>población”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400" dirty="0" smtClean="0"/>
              <a:t>32.3</a:t>
            </a:r>
            <a:r>
              <a:rPr lang="es-MX" sz="1400" dirty="0"/>
              <a:t>% de las mujeres </a:t>
            </a:r>
            <a:r>
              <a:rPr lang="es-MX" sz="1400" dirty="0" smtClean="0"/>
              <a:t>y </a:t>
            </a:r>
            <a:r>
              <a:rPr lang="es-MX" sz="1400" dirty="0"/>
              <a:t>24.8% de los hombres </a:t>
            </a:r>
            <a:r>
              <a:rPr lang="es-MX" sz="1400" dirty="0" smtClean="0"/>
              <a:t>dicen </a:t>
            </a:r>
            <a:r>
              <a:rPr lang="es-MX" sz="1400" dirty="0"/>
              <a:t>que fueron discriminados por motivos religiosos a nivel </a:t>
            </a:r>
            <a:r>
              <a:rPr lang="es-MX" sz="1400" dirty="0" smtClean="0"/>
              <a:t>nacional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400" dirty="0"/>
              <a:t>26.7% declaró que” en el país sus derechos se respetan poco o nada”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sz="1400" dirty="0"/>
              <a:t>32.6% % declaró que hay “falta de respeto a sus costumbres y tradiciones” </a:t>
            </a:r>
            <a:endParaRPr lang="en-US" sz="1400" dirty="0"/>
          </a:p>
          <a:p>
            <a:pPr>
              <a:buFont typeface="Wingdings" panose="05000000000000000000" pitchFamily="2" charset="2"/>
              <a:buChar char="v"/>
            </a:pPr>
            <a:r>
              <a:rPr lang="es-MX" sz="1400" dirty="0"/>
              <a:t>21.8% declaró que “se siente poco o nada libre para expresar sus creencias, cultos o ritos en su comunidad</a:t>
            </a:r>
            <a:r>
              <a:rPr lang="es-MX" sz="1400" dirty="0" smtClean="0"/>
              <a:t>”</a:t>
            </a:r>
          </a:p>
          <a:p>
            <a:pPr marL="0" indent="0">
              <a:buNone/>
            </a:pPr>
            <a:endParaRPr lang="es-MX" sz="1200" u="sng" dirty="0" smtClean="0"/>
          </a:p>
        </p:txBody>
      </p:sp>
    </p:spTree>
    <p:extLst>
      <p:ext uri="{BB962C8B-B14F-4D97-AF65-F5344CB8AC3E}">
        <p14:creationId xmlns:p14="http://schemas.microsoft.com/office/powerpoint/2010/main" val="38338002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Discriminación por motivos religiosos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MX" sz="1800" b="1" dirty="0">
                <a:solidFill>
                  <a:srgbClr val="0070C0"/>
                </a:solidFill>
              </a:rPr>
              <a:t>Respuestas sobre percepción de discriminación de tipo social, laboral, como usuario de </a:t>
            </a:r>
            <a:r>
              <a:rPr lang="es-MX" sz="1800" b="1" dirty="0" smtClean="0">
                <a:solidFill>
                  <a:srgbClr val="0070C0"/>
                </a:solidFill>
              </a:rPr>
              <a:t>servicios </a:t>
            </a:r>
            <a:r>
              <a:rPr lang="es-MX" sz="1800" b="1" dirty="0">
                <a:solidFill>
                  <a:srgbClr val="0070C0"/>
                </a:solidFill>
              </a:rPr>
              <a:t>privados o públicos</a:t>
            </a:r>
          </a:p>
          <a:p>
            <a:pPr>
              <a:buFont typeface="Wingdings" panose="05000000000000000000" pitchFamily="2" charset="2"/>
              <a:buChar char="v"/>
            </a:pPr>
            <a:endParaRPr lang="es-MX" sz="1800" b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1500" dirty="0"/>
              <a:t>20% declaró haber sido discriminada en el último año, a nivel social (escuela; familia, calle o transporte público y las redes sociales), profesional (trabajo), como usuario de servicios comerciales (negocio, centro comercial o banco), o a nivel institucional (servicios médicos; oficina de gobierno)”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1500" dirty="0"/>
              <a:t> “23.8% declaró al menos un incidente de negación de derechos en los últimos cinco años. Se trata de al menos uno de los siguientes derechos: la atención médica o medicamentos; la atención o servicios en alguna oficina de gobierno; la entrada o permanencia en algún negocio, centro comercial o banco; recibir apoyos de programas sociales; la posibilidad de estudiar o seguir estudiando; la oportunidad de trabajar u obtener un ascenso; algún crédito de vivienda, préstamo o tarjeta.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s-MX" sz="1500" dirty="0"/>
              <a:t>41.7% declaró “haber experimentado al menos una situación de discriminación en los últimos cinco años, debida a su condición de persona de la diversidad religiosa”, es decir, “Rechazo o exclusión de actividades sociales;  que le hicieron sentir o miraron de manera incómoda;  insultos, burlas o le dijeron cosas que le molestaran; amenazas, empujones o jaloneos;  le obligaron a salir de una comunidad”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14044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Discriminación </a:t>
            </a:r>
            <a:r>
              <a:rPr lang="es-MX" dirty="0" smtClean="0"/>
              <a:t>contra personas y pueblos indígenas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MX" sz="1800" b="1" dirty="0" smtClean="0">
                <a:solidFill>
                  <a:srgbClr val="0070C0"/>
                </a:solidFill>
              </a:rPr>
              <a:t>Respuestas </a:t>
            </a:r>
            <a:r>
              <a:rPr lang="es-MX" sz="1800" b="1" dirty="0">
                <a:solidFill>
                  <a:srgbClr val="0070C0"/>
                </a:solidFill>
              </a:rPr>
              <a:t>en torno al prejuicio de los/las  mexicanos en </a:t>
            </a:r>
            <a:r>
              <a:rPr lang="es-MX" sz="1800" b="1" dirty="0" smtClean="0">
                <a:solidFill>
                  <a:srgbClr val="0070C0"/>
                </a:solidFill>
              </a:rPr>
              <a:t>general</a:t>
            </a:r>
          </a:p>
          <a:p>
            <a:pPr>
              <a:buFontTx/>
              <a:buChar char="-"/>
            </a:pPr>
            <a:endParaRPr lang="es-MX" sz="1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s-MX" sz="1200" dirty="0" smtClean="0"/>
              <a:t>33% de mujeres y 36% de hombres declararon que “la </a:t>
            </a:r>
            <a:r>
              <a:rPr lang="es-MX" sz="1200" dirty="0"/>
              <a:t>pobreza de las personas indígenas se debe a su </a:t>
            </a:r>
            <a:r>
              <a:rPr lang="es-MX" sz="1200" dirty="0" smtClean="0"/>
              <a:t>cultura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1200" dirty="0"/>
              <a:t>75.6</a:t>
            </a:r>
            <a:r>
              <a:rPr lang="en-US" sz="1200" dirty="0" smtClean="0"/>
              <a:t>% </a:t>
            </a:r>
            <a:r>
              <a:rPr lang="en-US" sz="1200" dirty="0" err="1" smtClean="0"/>
              <a:t>declara</a:t>
            </a:r>
            <a:r>
              <a:rPr lang="en-US" sz="1200" dirty="0" smtClean="0"/>
              <a:t> que l</a:t>
            </a:r>
            <a:r>
              <a:rPr lang="es-MX" sz="1200" dirty="0" smtClean="0"/>
              <a:t>as </a:t>
            </a:r>
            <a:r>
              <a:rPr lang="es-MX" sz="1200" dirty="0"/>
              <a:t>personas indígenas son poco valoradas por la mayoría de la </a:t>
            </a:r>
            <a:r>
              <a:rPr lang="es-MX" sz="1200" dirty="0" smtClean="0"/>
              <a:t>gente</a:t>
            </a:r>
          </a:p>
          <a:p>
            <a:pPr marL="0" indent="0">
              <a:spcBef>
                <a:spcPts val="1200"/>
              </a:spcBef>
              <a:buNone/>
            </a:pPr>
            <a:endParaRPr lang="es-MX" sz="1200" dirty="0"/>
          </a:p>
          <a:p>
            <a:endParaRPr lang="es-MX" sz="1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s-MX" sz="1800" b="1" dirty="0" smtClean="0">
                <a:solidFill>
                  <a:srgbClr val="0070C0"/>
                </a:solidFill>
              </a:rPr>
              <a:t>Respuestas </a:t>
            </a:r>
            <a:r>
              <a:rPr lang="es-MX" sz="1800" b="1" dirty="0">
                <a:solidFill>
                  <a:srgbClr val="0070C0"/>
                </a:solidFill>
              </a:rPr>
              <a:t>sobre percepción de discriminación de tipo social, laboral, como usuario de servicios privados o públicos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s-MX" sz="1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s-MX" sz="1200" dirty="0" smtClean="0"/>
              <a:t>70% </a:t>
            </a:r>
            <a:r>
              <a:rPr lang="es-MX" sz="1200" dirty="0"/>
              <a:t>del </a:t>
            </a:r>
            <a:r>
              <a:rPr lang="es-MX" sz="1200" dirty="0" smtClean="0"/>
              <a:t>65% </a:t>
            </a:r>
            <a:r>
              <a:rPr lang="es-MX" sz="1200" dirty="0"/>
              <a:t>de las personas </a:t>
            </a:r>
            <a:r>
              <a:rPr lang="es-MX" sz="1200" dirty="0" smtClean="0"/>
              <a:t>indígenas declaró </a:t>
            </a:r>
            <a:r>
              <a:rPr lang="es-MX" sz="1200" dirty="0"/>
              <a:t>que “en el país se respetan poco o nada los derechos de distintos grupos de población”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s-MX" sz="1200" dirty="0" smtClean="0"/>
              <a:t>20.3% </a:t>
            </a:r>
            <a:r>
              <a:rPr lang="es-MX" sz="1200" dirty="0"/>
              <a:t>declaró haber sido discriminada en el último año, en al menos un ámbito social: “trabajo o escuela; familia; servicios médicos; oficina de gobierno; negocio, centro comercial o banco; calle o transporte público; y las redes sociales</a:t>
            </a:r>
            <a:r>
              <a:rPr lang="es-MX" sz="1200" dirty="0" smtClean="0"/>
              <a:t>”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s-MX" sz="1200" dirty="0" smtClean="0"/>
              <a:t>40.3% </a:t>
            </a:r>
            <a:r>
              <a:rPr lang="es-MX" sz="1200" dirty="0"/>
              <a:t>declaró “haber experimentado al menos una situación de discriminación en los últimos cinco años</a:t>
            </a:r>
            <a:r>
              <a:rPr lang="es-MX" sz="1200" dirty="0" smtClean="0"/>
              <a:t>” debida a su condición de indígena; </a:t>
            </a:r>
            <a:r>
              <a:rPr lang="es-MX" sz="1200" dirty="0"/>
              <a:t>es decir, “Rechazo o exclusión de actividades sociales;  que le hicieron sentir o miraron de manera incómoda;  insultos, burlas o le dijeron cosas que le molestaran; amenazas, empujones o jaloneos;  le obligaron a salir de una comunidad</a:t>
            </a:r>
            <a:r>
              <a:rPr lang="es-MX" sz="1200" dirty="0" smtClean="0"/>
              <a:t>”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s-MX" sz="1200" dirty="0"/>
          </a:p>
          <a:p>
            <a:pPr>
              <a:buFontTx/>
              <a:buChar char="-"/>
            </a:pPr>
            <a:endParaRPr lang="es-MX" sz="1200" dirty="0"/>
          </a:p>
          <a:p>
            <a:pPr>
              <a:buFontTx/>
              <a:buChar char="-"/>
            </a:pPr>
            <a:endParaRPr lang="es-MX" sz="1200" dirty="0" smtClean="0"/>
          </a:p>
          <a:p>
            <a:pPr>
              <a:buFontTx/>
              <a:buChar char="-"/>
            </a:pPr>
            <a:endParaRPr lang="es-MX" sz="1200" dirty="0"/>
          </a:p>
          <a:p>
            <a:pPr marL="0" indent="0">
              <a:buNone/>
            </a:pP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6968229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Discriminación </a:t>
            </a:r>
            <a:r>
              <a:rPr lang="es-MX" dirty="0" smtClean="0"/>
              <a:t>contra personas y pueblos </a:t>
            </a:r>
            <a:r>
              <a:rPr lang="es-MX" dirty="0"/>
              <a:t>indígenas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MX" sz="1600" b="1" dirty="0">
                <a:solidFill>
                  <a:srgbClr val="0070C0"/>
                </a:solidFill>
              </a:rPr>
              <a:t>Respuestas sobre percepción de discriminación de </a:t>
            </a:r>
            <a:r>
              <a:rPr lang="es-MX" sz="1600" b="1" dirty="0" smtClean="0">
                <a:solidFill>
                  <a:srgbClr val="0070C0"/>
                </a:solidFill>
              </a:rPr>
              <a:t>tipo estructural</a:t>
            </a:r>
            <a:endParaRPr lang="es-MX" sz="1600" dirty="0" smtClean="0"/>
          </a:p>
          <a:p>
            <a:pPr>
              <a:buFont typeface="Wingdings" panose="05000000000000000000" pitchFamily="2" charset="2"/>
              <a:buChar char="v"/>
            </a:pPr>
            <a:endParaRPr lang="es-MX" sz="1600" dirty="0"/>
          </a:p>
          <a:p>
            <a:pPr>
              <a:buFont typeface="Wingdings" panose="05000000000000000000" pitchFamily="2" charset="2"/>
              <a:buChar char="v"/>
            </a:pPr>
            <a:r>
              <a:rPr lang="es-MX" sz="1600" dirty="0" smtClean="0"/>
              <a:t>49.3</a:t>
            </a:r>
            <a:r>
              <a:rPr lang="es-MX" sz="1600" dirty="0"/>
              <a:t>% declaró que hay “falta de empleo”  </a:t>
            </a:r>
            <a:endParaRPr lang="es-MX" sz="1600" dirty="0" smtClean="0"/>
          </a:p>
          <a:p>
            <a:pPr>
              <a:buFont typeface="Wingdings" panose="05000000000000000000" pitchFamily="2" charset="2"/>
              <a:buChar char="v"/>
            </a:pPr>
            <a:endParaRPr lang="es-MX" sz="1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MX" sz="1600" dirty="0" smtClean="0"/>
              <a:t>29.2</a:t>
            </a:r>
            <a:r>
              <a:rPr lang="es-MX" sz="1600" dirty="0"/>
              <a:t>% declaró “al menos un incidente de negación de derechos en los últimos cinco años. Se trata de al menos uno de los siguientes derechos: la atención médica o medicamentos; la atención o servicios en alguna oficina de gobierno; la entrada o permanencia en algún negocio, centro comercial o banco; recibir apoyos de programas sociales; la posibilidad de estudiar o seguir estudiando; la oportunidad de trabajar u obtener un ascenso; algún crédito de vivienda, préstamo o tarjeta”.</a:t>
            </a:r>
          </a:p>
          <a:p>
            <a:pPr>
              <a:buFont typeface="Wingdings" panose="05000000000000000000" pitchFamily="2" charset="2"/>
              <a:buChar char="v"/>
            </a:pPr>
            <a:endParaRPr lang="es-MX" sz="1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MX" sz="1600" dirty="0" smtClean="0"/>
              <a:t>20.9</a:t>
            </a:r>
            <a:r>
              <a:rPr lang="es-MX" sz="1600" dirty="0"/>
              <a:t>% declaró que hay </a:t>
            </a:r>
            <a:r>
              <a:rPr lang="en-US" sz="1600" dirty="0"/>
              <a:t>“</a:t>
            </a:r>
            <a:r>
              <a:rPr lang="en-US" sz="1600" dirty="0" err="1"/>
              <a:t>falta</a:t>
            </a:r>
            <a:r>
              <a:rPr lang="en-US" sz="1600" dirty="0"/>
              <a:t> de </a:t>
            </a:r>
            <a:r>
              <a:rPr lang="en-US" sz="1600" dirty="0" err="1"/>
              <a:t>recursos</a:t>
            </a:r>
            <a:r>
              <a:rPr lang="en-US" sz="1600" dirty="0"/>
              <a:t> </a:t>
            </a:r>
            <a:r>
              <a:rPr lang="en-US" sz="1600" dirty="0" err="1"/>
              <a:t>económicos</a:t>
            </a:r>
            <a:r>
              <a:rPr lang="en-US" sz="16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 smtClean="0"/>
              <a:t>72</a:t>
            </a:r>
            <a:r>
              <a:rPr lang="en-US" sz="1600" dirty="0"/>
              <a:t>% de las personas </a:t>
            </a:r>
            <a:r>
              <a:rPr lang="en-US" sz="1600" dirty="0" err="1"/>
              <a:t>indígenas</a:t>
            </a:r>
            <a:r>
              <a:rPr lang="en-US" sz="1600" dirty="0"/>
              <a:t> </a:t>
            </a:r>
            <a:r>
              <a:rPr lang="en-US" sz="1600" dirty="0" err="1"/>
              <a:t>utiliza</a:t>
            </a:r>
            <a:r>
              <a:rPr lang="en-US" sz="1600" dirty="0"/>
              <a:t> el </a:t>
            </a:r>
            <a:r>
              <a:rPr lang="en-US" sz="1600" dirty="0" err="1"/>
              <a:t>Seguro</a:t>
            </a:r>
            <a:r>
              <a:rPr lang="en-US" sz="1600" dirty="0"/>
              <a:t> Popular; 11.9% el IMSS, ISSSTE, PEMEX, </a:t>
            </a:r>
            <a:r>
              <a:rPr lang="en-US" sz="1600" dirty="0" err="1"/>
              <a:t>Ejército</a:t>
            </a:r>
            <a:r>
              <a:rPr lang="en-US" sz="1600" dirty="0"/>
              <a:t> Nacional o Marina; 6.8% el </a:t>
            </a:r>
            <a:r>
              <a:rPr lang="en-US" sz="1600" dirty="0" err="1"/>
              <a:t>Consultorio</a:t>
            </a:r>
            <a:r>
              <a:rPr lang="en-US" sz="1600" dirty="0"/>
              <a:t>, </a:t>
            </a:r>
            <a:r>
              <a:rPr lang="en-US" sz="1600" dirty="0" err="1"/>
              <a:t>clínica</a:t>
            </a:r>
            <a:r>
              <a:rPr lang="en-US" sz="1600" dirty="0"/>
              <a:t> u hospital </a:t>
            </a:r>
            <a:r>
              <a:rPr lang="en-US" sz="1600" dirty="0" err="1"/>
              <a:t>privado</a:t>
            </a:r>
            <a:r>
              <a:rPr lang="en-US" sz="1600" dirty="0"/>
              <a:t>, 4.0% </a:t>
            </a:r>
            <a:r>
              <a:rPr lang="en-US" sz="1600" dirty="0" err="1"/>
              <a:t>consultorio</a:t>
            </a:r>
            <a:r>
              <a:rPr lang="en-US" sz="1600" dirty="0"/>
              <a:t> de </a:t>
            </a:r>
            <a:r>
              <a:rPr lang="en-US" sz="1600" dirty="0" err="1"/>
              <a:t>farmacia</a:t>
            </a:r>
            <a:r>
              <a:rPr lang="en-US" sz="1600" dirty="0"/>
              <a:t>, 4% no se </a:t>
            </a:r>
            <a:r>
              <a:rPr lang="en-US" sz="1600" dirty="0" err="1"/>
              <a:t>atiende</a:t>
            </a:r>
            <a:r>
              <a:rPr lang="en-US" sz="1600" dirty="0"/>
              <a:t> </a:t>
            </a:r>
          </a:p>
          <a:p>
            <a:pPr>
              <a:buFontTx/>
              <a:buChar char="-"/>
            </a:pPr>
            <a:endParaRPr lang="es-MX" sz="2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56625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Discriminación </a:t>
            </a:r>
            <a:r>
              <a:rPr lang="es-MX" dirty="0" smtClean="0"/>
              <a:t>contra personas no heterosexuales 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MX" sz="12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MX" sz="1800" b="1" dirty="0" smtClean="0">
                <a:solidFill>
                  <a:srgbClr val="0070C0"/>
                </a:solidFill>
              </a:rPr>
              <a:t>Respuestas en </a:t>
            </a:r>
            <a:r>
              <a:rPr lang="es-MX" sz="1800" b="1" dirty="0">
                <a:solidFill>
                  <a:srgbClr val="0070C0"/>
                </a:solidFill>
              </a:rPr>
              <a:t>torno al prejuicio de los/las  mexicanos en </a:t>
            </a:r>
            <a:r>
              <a:rPr lang="es-MX" sz="1800" b="1" dirty="0" smtClean="0">
                <a:solidFill>
                  <a:srgbClr val="0070C0"/>
                </a:solidFill>
              </a:rPr>
              <a:t>general</a:t>
            </a:r>
          </a:p>
          <a:p>
            <a:pPr marL="0" indent="0">
              <a:buNone/>
            </a:pPr>
            <a:endParaRPr lang="es-MX" sz="1200" b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s-MX" sz="1200" dirty="0" smtClean="0"/>
              <a:t>64.4%</a:t>
            </a:r>
            <a:r>
              <a:rPr lang="es-MX" sz="1200" b="1" dirty="0" smtClean="0">
                <a:solidFill>
                  <a:srgbClr val="0070C0"/>
                </a:solidFill>
              </a:rPr>
              <a:t> </a:t>
            </a:r>
            <a:r>
              <a:rPr lang="en-US" sz="1200" dirty="0" err="1"/>
              <a:t>justifica</a:t>
            </a:r>
            <a:r>
              <a:rPr lang="en-US" sz="1200" dirty="0"/>
              <a:t> POCO o NADA que </a:t>
            </a:r>
            <a:r>
              <a:rPr lang="es-MX" sz="1200" dirty="0"/>
              <a:t>dos personas del mismo sexo vivan juntas como </a:t>
            </a:r>
            <a:r>
              <a:rPr lang="es-MX" sz="1200" dirty="0" smtClean="0"/>
              <a:t>pareja</a:t>
            </a:r>
            <a:r>
              <a:rPr lang="en-US" sz="1200" dirty="0" smtClean="0"/>
              <a:t> </a:t>
            </a:r>
            <a:endParaRPr lang="es-MX" sz="1200" b="1" dirty="0">
              <a:solidFill>
                <a:srgbClr val="0070C0"/>
              </a:solidFill>
            </a:endParaRPr>
          </a:p>
          <a:p>
            <a:endParaRPr lang="es-MX" sz="1200" b="1" dirty="0" smtClean="0">
              <a:solidFill>
                <a:srgbClr val="0070C0"/>
              </a:solidFill>
            </a:endParaRPr>
          </a:p>
          <a:p>
            <a:endParaRPr lang="es-MX" sz="1200" b="1" dirty="0">
              <a:solidFill>
                <a:srgbClr val="0070C0"/>
              </a:solidFill>
            </a:endParaRPr>
          </a:p>
          <a:p>
            <a:endParaRPr lang="es-MX" sz="12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MX" sz="1800" b="1" dirty="0" smtClean="0">
                <a:solidFill>
                  <a:srgbClr val="0070C0"/>
                </a:solidFill>
              </a:rPr>
              <a:t>Respuestas sobre </a:t>
            </a:r>
            <a:r>
              <a:rPr lang="es-MX" sz="1800" b="1" dirty="0">
                <a:solidFill>
                  <a:srgbClr val="0070C0"/>
                </a:solidFill>
              </a:rPr>
              <a:t>percepción de discriminación </a:t>
            </a:r>
            <a:r>
              <a:rPr lang="es-MX" sz="1800" b="1" dirty="0" smtClean="0">
                <a:solidFill>
                  <a:srgbClr val="0070C0"/>
                </a:solidFill>
              </a:rPr>
              <a:t>social, como usuarios de los servicios públicos y privados y laboral entre </a:t>
            </a:r>
            <a:r>
              <a:rPr lang="es-MX" sz="1800" b="1" dirty="0">
                <a:solidFill>
                  <a:srgbClr val="0070C0"/>
                </a:solidFill>
              </a:rPr>
              <a:t>las personas </a:t>
            </a:r>
            <a:r>
              <a:rPr lang="es-MX" sz="1800" b="1" dirty="0" smtClean="0">
                <a:solidFill>
                  <a:srgbClr val="0070C0"/>
                </a:solidFill>
              </a:rPr>
              <a:t>no heterosexuales</a:t>
            </a:r>
            <a:r>
              <a:rPr lang="es-MX" sz="1800" b="1" dirty="0">
                <a:solidFill>
                  <a:srgbClr val="0070C0"/>
                </a:solidFill>
              </a:rPr>
              <a:t>:</a:t>
            </a:r>
            <a:r>
              <a:rPr lang="es-MX" sz="1800" dirty="0" smtClean="0">
                <a:solidFill>
                  <a:srgbClr val="0070C0"/>
                </a:solidFill>
              </a:rPr>
              <a:t> </a:t>
            </a:r>
            <a:endParaRPr lang="es-MX" sz="1800" dirty="0">
              <a:solidFill>
                <a:srgbClr val="0070C0"/>
              </a:solidFill>
            </a:endParaRP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s-MX" sz="1200" b="1" dirty="0" smtClean="0"/>
              <a:t>40%</a:t>
            </a:r>
            <a:r>
              <a:rPr lang="es-MX" sz="1200" b="1" dirty="0" smtClean="0">
                <a:solidFill>
                  <a:srgbClr val="0070C0"/>
                </a:solidFill>
              </a:rPr>
              <a:t> </a:t>
            </a:r>
            <a:r>
              <a:rPr lang="es-MX" sz="1200" dirty="0"/>
              <a:t>declaró </a:t>
            </a:r>
            <a:r>
              <a:rPr lang="es-MX" sz="1200" dirty="0" smtClean="0"/>
              <a:t>“la </a:t>
            </a:r>
            <a:r>
              <a:rPr lang="es-MX" sz="1200" dirty="0"/>
              <a:t>negación de a</a:t>
            </a:r>
            <a:r>
              <a:rPr lang="es-MX" sz="1200" dirty="0" smtClean="0"/>
              <a:t>l menos uno sus </a:t>
            </a:r>
            <a:r>
              <a:rPr lang="es-MX" sz="1200" dirty="0"/>
              <a:t>derechos en los últimos cinco años, según su orientación sexual: </a:t>
            </a:r>
            <a:r>
              <a:rPr lang="es-MX" sz="1200" dirty="0" smtClean="0"/>
              <a:t>la </a:t>
            </a:r>
            <a:r>
              <a:rPr lang="es-MX" sz="1200" dirty="0"/>
              <a:t>atención médica o medicamentos, la atención o servicios en alguna oficina de gobierno, la entrada o permanencia en algún negocio, centro comercial o banco, recibir apoyos de programas sociales, obtener algún crédito de vivienda, préstamo o tarjeta, y la oportunidad de obtener un </a:t>
            </a:r>
            <a:r>
              <a:rPr lang="es-MX" sz="1200" dirty="0" smtClean="0"/>
              <a:t>empleo” (esto les pasa más a los hombres que a las mujeres)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s-MX" sz="1200" dirty="0" smtClean="0"/>
              <a:t>70</a:t>
            </a:r>
            <a:r>
              <a:rPr lang="es-MX" sz="1200" dirty="0"/>
              <a:t>% del </a:t>
            </a:r>
            <a:r>
              <a:rPr lang="es-MX" sz="1200" dirty="0" smtClean="0"/>
              <a:t>66% </a:t>
            </a:r>
            <a:r>
              <a:rPr lang="es-MX" sz="1200" dirty="0"/>
              <a:t>de las personas </a:t>
            </a:r>
            <a:r>
              <a:rPr lang="es-MX" sz="1200" dirty="0" err="1" smtClean="0"/>
              <a:t>gays</a:t>
            </a:r>
            <a:r>
              <a:rPr lang="es-MX" sz="1200" dirty="0" smtClean="0"/>
              <a:t> o lesbianas declaró </a:t>
            </a:r>
            <a:r>
              <a:rPr lang="es-MX" sz="1200" dirty="0"/>
              <a:t>que “en el país se respetan poco o nada los derechos de distintos grupos de población</a:t>
            </a:r>
            <a:r>
              <a:rPr lang="es-MX" sz="1200" dirty="0" smtClean="0"/>
              <a:t>”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s-MX" sz="1200" dirty="0" smtClean="0"/>
              <a:t>75% </a:t>
            </a:r>
            <a:r>
              <a:rPr lang="es-MX" sz="1200" dirty="0"/>
              <a:t>del </a:t>
            </a:r>
            <a:r>
              <a:rPr lang="es-MX" sz="1200" dirty="0" smtClean="0"/>
              <a:t>72% </a:t>
            </a:r>
            <a:r>
              <a:rPr lang="es-MX" sz="1200" dirty="0"/>
              <a:t>de las personas </a:t>
            </a:r>
            <a:r>
              <a:rPr lang="es-MX" sz="1200" dirty="0" err="1" smtClean="0"/>
              <a:t>trans</a:t>
            </a:r>
            <a:r>
              <a:rPr lang="es-MX" sz="1200" dirty="0" smtClean="0"/>
              <a:t> declaró </a:t>
            </a:r>
            <a:r>
              <a:rPr lang="es-MX" sz="1200" dirty="0"/>
              <a:t>que “en el país se respetan poco o nada los derechos de distintos grupos de población”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s-MX" sz="1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s-MX" sz="1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2255314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Discriminación </a:t>
            </a:r>
            <a:r>
              <a:rPr lang="es-MX" dirty="0" smtClean="0"/>
              <a:t>contra afrodescendientes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s-MX" sz="12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s-MX" sz="1800" b="1" dirty="0" smtClean="0">
                <a:solidFill>
                  <a:srgbClr val="0070C0"/>
                </a:solidFill>
              </a:rPr>
              <a:t>Respuestas en </a:t>
            </a:r>
            <a:r>
              <a:rPr lang="es-MX" sz="1800" b="1" dirty="0">
                <a:solidFill>
                  <a:srgbClr val="0070C0"/>
                </a:solidFill>
              </a:rPr>
              <a:t>torno al prejuicio de los/las  mexicanos en general</a:t>
            </a:r>
          </a:p>
          <a:p>
            <a:pPr marL="0" indent="0">
              <a:buNone/>
            </a:pPr>
            <a:endParaRPr lang="es-MX" sz="1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MX" sz="1600" dirty="0" smtClean="0"/>
              <a:t>No hay datos</a:t>
            </a:r>
          </a:p>
          <a:p>
            <a:pPr marL="0" indent="0">
              <a:buNone/>
            </a:pPr>
            <a:endParaRPr lang="es-MX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es-MX" sz="1800" b="1" dirty="0" smtClean="0">
                <a:solidFill>
                  <a:srgbClr val="0070C0"/>
                </a:solidFill>
              </a:rPr>
              <a:t>Respuestas sobre </a:t>
            </a:r>
            <a:r>
              <a:rPr lang="es-MX" sz="1800" b="1" dirty="0">
                <a:solidFill>
                  <a:srgbClr val="0070C0"/>
                </a:solidFill>
              </a:rPr>
              <a:t>percepción de discriminación entre las personas </a:t>
            </a:r>
            <a:r>
              <a:rPr lang="es-MX" sz="1800" b="1" dirty="0" smtClean="0">
                <a:solidFill>
                  <a:srgbClr val="0070C0"/>
                </a:solidFill>
              </a:rPr>
              <a:t>afrodescendientes en términos de derechos y de acceso a los servicios de salud</a:t>
            </a:r>
            <a:r>
              <a:rPr lang="es-MX" sz="1800" dirty="0" smtClean="0">
                <a:solidFill>
                  <a:srgbClr val="0070C0"/>
                </a:solidFill>
              </a:rPr>
              <a:t>: </a:t>
            </a:r>
            <a:endParaRPr lang="es-MX" sz="1800" dirty="0">
              <a:solidFill>
                <a:srgbClr val="0070C0"/>
              </a:solidFill>
            </a:endParaRP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s-MX" sz="1600" dirty="0" smtClean="0"/>
              <a:t>60</a:t>
            </a:r>
            <a:r>
              <a:rPr lang="es-MX" sz="1600" dirty="0"/>
              <a:t>% del </a:t>
            </a:r>
            <a:r>
              <a:rPr lang="es-MX" sz="1600" dirty="0" smtClean="0"/>
              <a:t>56% </a:t>
            </a:r>
            <a:r>
              <a:rPr lang="es-MX" sz="1600" dirty="0"/>
              <a:t>de las personas </a:t>
            </a:r>
            <a:r>
              <a:rPr lang="es-MX" sz="1600" dirty="0" smtClean="0"/>
              <a:t>afrodescendientes declaró </a:t>
            </a:r>
            <a:r>
              <a:rPr lang="es-MX" sz="1600" dirty="0"/>
              <a:t>que “en el país se respetan poco o nada los derechos de distintos grupos de población</a:t>
            </a:r>
            <a:r>
              <a:rPr lang="es-MX" sz="1600" dirty="0" smtClean="0"/>
              <a:t>”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1600" dirty="0" smtClean="0"/>
              <a:t>40.8% de las personas </a:t>
            </a:r>
            <a:r>
              <a:rPr lang="en-US" sz="1600" dirty="0" err="1" smtClean="0"/>
              <a:t>afrodescendientes</a:t>
            </a:r>
            <a:r>
              <a:rPr lang="en-US" sz="1600" dirty="0" smtClean="0"/>
              <a:t> </a:t>
            </a:r>
            <a:r>
              <a:rPr lang="en-US" sz="1600" dirty="0" err="1" smtClean="0"/>
              <a:t>utiliza</a:t>
            </a:r>
            <a:r>
              <a:rPr lang="en-US" sz="1600" dirty="0" smtClean="0"/>
              <a:t> el </a:t>
            </a:r>
            <a:r>
              <a:rPr lang="en-US" sz="1600" dirty="0" err="1" smtClean="0"/>
              <a:t>Seguro</a:t>
            </a:r>
            <a:r>
              <a:rPr lang="en-US" sz="1600" dirty="0"/>
              <a:t> </a:t>
            </a:r>
            <a:r>
              <a:rPr lang="en-US" sz="1600" dirty="0" smtClean="0"/>
              <a:t>Popular; </a:t>
            </a:r>
            <a:r>
              <a:rPr lang="en-US" sz="1600" dirty="0"/>
              <a:t>33.8% el IMSS, ISSSTE, PEMEX, </a:t>
            </a:r>
            <a:r>
              <a:rPr lang="en-US" sz="1600" dirty="0" err="1"/>
              <a:t>Ejército</a:t>
            </a:r>
            <a:r>
              <a:rPr lang="en-US" sz="1600" dirty="0"/>
              <a:t> Nacional o Marina; 14.6% </a:t>
            </a:r>
            <a:r>
              <a:rPr lang="en-US" sz="1600" dirty="0" err="1"/>
              <a:t>Consultorio</a:t>
            </a:r>
            <a:r>
              <a:rPr lang="en-US" sz="1600" dirty="0"/>
              <a:t>, </a:t>
            </a:r>
            <a:r>
              <a:rPr lang="en-US" sz="1600" dirty="0" err="1"/>
              <a:t>clínica</a:t>
            </a:r>
            <a:r>
              <a:rPr lang="en-US" sz="1600" dirty="0"/>
              <a:t> u hospital </a:t>
            </a:r>
            <a:r>
              <a:rPr lang="en-US" sz="1600" dirty="0" err="1" smtClean="0"/>
              <a:t>privado</a:t>
            </a:r>
            <a:r>
              <a:rPr lang="en-US" sz="1600" dirty="0"/>
              <a:t>, 8.9% </a:t>
            </a:r>
            <a:r>
              <a:rPr lang="en-US" sz="1600" dirty="0" err="1" smtClean="0"/>
              <a:t>consultorio</a:t>
            </a:r>
            <a:r>
              <a:rPr lang="en-US" sz="1600" dirty="0" smtClean="0"/>
              <a:t> de </a:t>
            </a:r>
            <a:r>
              <a:rPr lang="en-US" sz="1600" dirty="0" err="1" smtClean="0"/>
              <a:t>farmacia</a:t>
            </a:r>
            <a:r>
              <a:rPr lang="en-US" sz="1600" dirty="0" smtClean="0"/>
              <a:t>, 1.1% no se </a:t>
            </a:r>
            <a:r>
              <a:rPr lang="en-US" sz="1600" dirty="0" err="1" smtClean="0"/>
              <a:t>atiende</a:t>
            </a:r>
            <a:r>
              <a:rPr lang="en-US" sz="1600" dirty="0" smtClean="0"/>
              <a:t> </a:t>
            </a:r>
            <a:endParaRPr lang="en-US" sz="1600" dirty="0"/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endParaRPr lang="es-MX" sz="18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545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Discriminación por color de piel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b="1" dirty="0" smtClean="0">
                <a:solidFill>
                  <a:srgbClr val="0070C0"/>
                </a:solidFill>
              </a:rPr>
              <a:t>Antes que nada, la ENADIS encontró que entre los mexicanos: </a:t>
            </a:r>
          </a:p>
          <a:p>
            <a:pPr marL="0" indent="0">
              <a:buNone/>
            </a:pPr>
            <a:endParaRPr lang="es-MX" sz="2400" b="1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s-MX" sz="1400" dirty="0" smtClean="0"/>
              <a:t>1.1% declaran tener la piel negra y morena muy oscura </a:t>
            </a:r>
          </a:p>
          <a:p>
            <a:pPr>
              <a:buFontTx/>
              <a:buChar char="-"/>
            </a:pPr>
            <a:r>
              <a:rPr lang="es-MX" sz="1400" dirty="0" smtClean="0"/>
              <a:t>69.4% declaran tener la piel morena oscura, morena, morena media y morena clara y </a:t>
            </a:r>
          </a:p>
          <a:p>
            <a:pPr>
              <a:buFontTx/>
              <a:buChar char="-"/>
            </a:pPr>
            <a:r>
              <a:rPr lang="es-MX" sz="1400" dirty="0" smtClean="0"/>
              <a:t>29.5% declaran tener la piel apiñonada, morena muy clara, rosa, rosa clara y blanca</a:t>
            </a:r>
          </a:p>
          <a:p>
            <a:pPr marL="0" indent="0">
              <a:buNone/>
            </a:pPr>
            <a:endParaRPr lang="es-MX" sz="2400" dirty="0"/>
          </a:p>
          <a:p>
            <a:pPr marL="0" indent="0">
              <a:buNone/>
            </a:pPr>
            <a:r>
              <a:rPr lang="es-MX" sz="2400" b="1" dirty="0" smtClean="0">
                <a:solidFill>
                  <a:srgbClr val="0070C0"/>
                </a:solidFill>
              </a:rPr>
              <a:t>Pero el CONAPRED también divide así a estos grupos</a:t>
            </a:r>
            <a:r>
              <a:rPr lang="es-MX" sz="2400" dirty="0" smtClean="0"/>
              <a:t>: </a:t>
            </a:r>
          </a:p>
          <a:p>
            <a:pPr marL="0" indent="0">
              <a:buNone/>
            </a:pPr>
            <a:endParaRPr lang="es-MX" sz="2400" dirty="0" smtClean="0"/>
          </a:p>
          <a:p>
            <a:pPr>
              <a:buFontTx/>
              <a:buChar char="-"/>
            </a:pPr>
            <a:r>
              <a:rPr lang="es-MX" sz="1400" dirty="0" smtClean="0"/>
              <a:t>11.4% </a:t>
            </a:r>
            <a:r>
              <a:rPr lang="es-MX" sz="1400" dirty="0"/>
              <a:t>declaran tener la piel </a:t>
            </a:r>
            <a:r>
              <a:rPr lang="es-MX" sz="1400" dirty="0" smtClean="0"/>
              <a:t>negra, morena </a:t>
            </a:r>
            <a:r>
              <a:rPr lang="es-MX" sz="1400" dirty="0"/>
              <a:t>muy </a:t>
            </a:r>
            <a:r>
              <a:rPr lang="es-MX" sz="1400" dirty="0" smtClean="0"/>
              <a:t>oscura, morena, morena media morena clara</a:t>
            </a:r>
          </a:p>
          <a:p>
            <a:pPr>
              <a:buFontTx/>
              <a:buChar char="-"/>
            </a:pPr>
            <a:r>
              <a:rPr lang="es-MX" sz="1400" dirty="0" smtClean="0"/>
              <a:t>55.4% declara </a:t>
            </a:r>
            <a:r>
              <a:rPr lang="es-MX" sz="1400" dirty="0"/>
              <a:t>tener la piel </a:t>
            </a:r>
            <a:r>
              <a:rPr lang="es-MX" sz="1400" dirty="0" smtClean="0"/>
              <a:t>apiñonada y </a:t>
            </a:r>
            <a:r>
              <a:rPr lang="es-MX" sz="1400" dirty="0"/>
              <a:t>morena muy clara </a:t>
            </a:r>
            <a:r>
              <a:rPr lang="es-MX" sz="1400" dirty="0" smtClean="0"/>
              <a:t> </a:t>
            </a:r>
          </a:p>
          <a:p>
            <a:pPr>
              <a:buFontTx/>
              <a:buChar char="-"/>
            </a:pPr>
            <a:r>
              <a:rPr lang="es-MX" sz="1400" dirty="0"/>
              <a:t>16.1</a:t>
            </a:r>
            <a:r>
              <a:rPr lang="es-MX" sz="1400" dirty="0" smtClean="0"/>
              <a:t>% declara tener la piel </a:t>
            </a:r>
            <a:r>
              <a:rPr lang="es-MX" sz="1400" dirty="0"/>
              <a:t>rosita, rosita clara y </a:t>
            </a:r>
            <a:r>
              <a:rPr lang="es-MX" sz="1400" dirty="0" smtClean="0"/>
              <a:t>blanca</a:t>
            </a:r>
          </a:p>
          <a:p>
            <a:pPr marL="0" indent="0">
              <a:buNone/>
            </a:pPr>
            <a:endParaRPr lang="es-MX" sz="1400" dirty="0"/>
          </a:p>
          <a:p>
            <a:pPr marL="0" indent="0" algn="ctr">
              <a:buNone/>
            </a:pPr>
            <a:r>
              <a:rPr lang="es-MX" sz="1400" dirty="0" smtClean="0">
                <a:solidFill>
                  <a:srgbClr val="0070C0"/>
                </a:solidFill>
              </a:rPr>
              <a:t>Y ES SOBRE ESTA ÚLTIMA BASE QUE HACE LAS SIGUIENTES MEDICIONES</a:t>
            </a:r>
            <a:endParaRPr lang="es-MX" sz="14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s-MX" sz="1400" dirty="0" smtClean="0"/>
          </a:p>
          <a:p>
            <a:pPr marL="0" indent="0">
              <a:buNone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467308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1800" dirty="0" smtClean="0"/>
              <a:t>Hace 17 años, el Dr</a:t>
            </a:r>
            <a:r>
              <a:rPr lang="es-MX" sz="1800" dirty="0"/>
              <a:t>. Néstor </a:t>
            </a:r>
            <a:r>
              <a:rPr lang="es-MX" sz="1800" dirty="0" err="1"/>
              <a:t>Braunstein</a:t>
            </a:r>
            <a:r>
              <a:rPr lang="es-MX" sz="1800" dirty="0"/>
              <a:t>, psicoanalista </a:t>
            </a:r>
            <a:r>
              <a:rPr lang="es-MX" sz="1800" dirty="0" err="1"/>
              <a:t>lacaniano</a:t>
            </a:r>
            <a:r>
              <a:rPr lang="es-MX" sz="1800" dirty="0"/>
              <a:t> </a:t>
            </a:r>
            <a:r>
              <a:rPr lang="es-MX" sz="1800" dirty="0" smtClean="0"/>
              <a:t>que trabaja en la </a:t>
            </a:r>
            <a:r>
              <a:rPr lang="es-MX" sz="1800" dirty="0"/>
              <a:t>Ciudad de </a:t>
            </a:r>
            <a:r>
              <a:rPr lang="es-MX" sz="1800" dirty="0" err="1" smtClean="0"/>
              <a:t>Méxicoescribió</a:t>
            </a:r>
            <a:r>
              <a:rPr lang="es-MX" sz="1800" dirty="0"/>
              <a:t>: </a:t>
            </a:r>
            <a:r>
              <a:rPr lang="en-US" sz="1800" dirty="0"/>
              <a:t/>
            </a:r>
            <a:br>
              <a:rPr lang="en-US" sz="1800" dirty="0"/>
            </a:br>
            <a:endParaRPr lang="es-MX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sz="1800" dirty="0" smtClean="0"/>
          </a:p>
          <a:p>
            <a:pPr marL="0" indent="0" algn="ctr">
              <a:buNone/>
            </a:pPr>
            <a:r>
              <a:rPr lang="es-MX" sz="1800" dirty="0" smtClean="0"/>
              <a:t>En </a:t>
            </a:r>
            <a:r>
              <a:rPr lang="es-MX" sz="1800" dirty="0"/>
              <a:t>los 25 años que tengo de práctica psicoanalítica en México, […] es un sujeto individual, él y otro y otro más</a:t>
            </a:r>
            <a:r>
              <a:rPr lang="es-MX" sz="1800" dirty="0" smtClean="0"/>
              <a:t>,</a:t>
            </a:r>
          </a:p>
          <a:p>
            <a:pPr marL="0" indent="0" algn="ctr">
              <a:buNone/>
            </a:pPr>
            <a:r>
              <a:rPr lang="es-MX" sz="1800" dirty="0" smtClean="0"/>
              <a:t> </a:t>
            </a:r>
            <a:r>
              <a:rPr lang="es-MX" sz="1800" dirty="0"/>
              <a:t>el que me dice que él, por ser de tez más oscura, era ocultado por la madre cuando tenía que ir a una </a:t>
            </a:r>
            <a:endParaRPr lang="es-MX" sz="1800" dirty="0" smtClean="0"/>
          </a:p>
          <a:p>
            <a:pPr marL="0" indent="0" algn="ctr">
              <a:buNone/>
            </a:pPr>
            <a:r>
              <a:rPr lang="es-MX" sz="1800" dirty="0" smtClean="0"/>
              <a:t>ceremonia </a:t>
            </a:r>
            <a:r>
              <a:rPr lang="es-MX" sz="1800" dirty="0"/>
              <a:t>social o religiosa […]. Mientras que otro sujeto individual es el que me habla de su pesar por </a:t>
            </a:r>
            <a:endParaRPr lang="es-MX" sz="1800" dirty="0" smtClean="0"/>
          </a:p>
          <a:p>
            <a:pPr marL="0" indent="0" algn="ctr">
              <a:buNone/>
            </a:pPr>
            <a:r>
              <a:rPr lang="es-MX" sz="1800" dirty="0" smtClean="0"/>
              <a:t>haberse </a:t>
            </a:r>
            <a:r>
              <a:rPr lang="es-MX" sz="1800" dirty="0"/>
              <a:t>casado con una mujer morena. Y el que me dice de su fascinación por las güeras, y que él sólo puede </a:t>
            </a:r>
            <a:endParaRPr lang="es-MX" sz="1800" dirty="0" smtClean="0"/>
          </a:p>
          <a:p>
            <a:pPr marL="0" indent="0" algn="ctr">
              <a:buNone/>
            </a:pPr>
            <a:r>
              <a:rPr lang="es-MX" sz="1800" dirty="0" smtClean="0"/>
              <a:t>tener </a:t>
            </a:r>
            <a:r>
              <a:rPr lang="es-MX" sz="1800" dirty="0"/>
              <a:t>una mujer rubia si paga por sus servicios. […] Y la lesbiana, segura […] de su elección [que se] define </a:t>
            </a:r>
            <a:endParaRPr lang="es-MX" sz="1800" dirty="0" smtClean="0"/>
          </a:p>
          <a:p>
            <a:pPr marL="0" indent="0" algn="ctr">
              <a:buNone/>
            </a:pPr>
            <a:r>
              <a:rPr lang="es-MX" sz="1800" dirty="0" smtClean="0"/>
              <a:t>como </a:t>
            </a:r>
            <a:r>
              <a:rPr lang="es-MX" sz="1800" dirty="0"/>
              <a:t>lesbiana sin problemas, de pelo oscuro, que está dispuesta a todos los sacrificios y humillaciones para </a:t>
            </a:r>
            <a:endParaRPr lang="es-MX" sz="1800" dirty="0" smtClean="0"/>
          </a:p>
          <a:p>
            <a:pPr marL="0" indent="0" algn="ctr">
              <a:buNone/>
            </a:pPr>
            <a:r>
              <a:rPr lang="es-MX" sz="1800" dirty="0" smtClean="0"/>
              <a:t>conservar </a:t>
            </a:r>
            <a:r>
              <a:rPr lang="es-MX" sz="1800" dirty="0"/>
              <a:t>a su compañera de ojos claros porque nunca volvería a conseguir otra así</a:t>
            </a:r>
            <a:r>
              <a:rPr lang="es-MX" sz="1800" dirty="0" smtClean="0"/>
              <a:t>”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258990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 smtClean="0"/>
              <a:t>La Ley Federal para Prevenir la Discriminación</a:t>
            </a:r>
            <a:endParaRPr lang="en-U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4718" y="2336371"/>
            <a:ext cx="10515600" cy="1930829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sz="2000" i="1" dirty="0" smtClean="0"/>
              <a:t>“La discriminación es toda distinción, exclusión, restricción o preferencia que, por acción u omisión, con intención o sin ella, no sea objetiva, racional ni proporcional y tenga por objeto o resultado obstaculizar, restringir, impedir, menoscabar o anular el reconocimiento, goce o ejercicio de los derechos humanos y libertades” 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21155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Ahora bien, como lo ha escrito el historiador y antropólogo Federico Navarrete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es-MX" sz="1600" dirty="0" smtClean="0"/>
              <a:t>“El </a:t>
            </a:r>
            <a:r>
              <a:rPr lang="es-MX" sz="1600" dirty="0"/>
              <a:t>color de la piel en México y en América Latina no es nunca un asunto meramente epidérmico, sino un </a:t>
            </a:r>
            <a:r>
              <a:rPr lang="es-MX" sz="1600" dirty="0" smtClean="0"/>
              <a:t>tema </a:t>
            </a:r>
            <a:r>
              <a:rPr lang="es-MX" sz="1600" dirty="0"/>
              <a:t>estético y cosmético, social y político: el entrecruzamiento siempre cambiante y muchas veces </a:t>
            </a:r>
            <a:r>
              <a:rPr lang="es-MX" sz="1600" dirty="0" smtClean="0"/>
              <a:t>discordante </a:t>
            </a:r>
            <a:r>
              <a:rPr lang="es-MX" sz="1600" dirty="0"/>
              <a:t>entre las identidades y las pretensiones de las personas y las miradas, discriminaciones y </a:t>
            </a:r>
            <a:r>
              <a:rPr lang="es-MX" sz="1600" dirty="0" smtClean="0"/>
              <a:t>categorizaciones </a:t>
            </a:r>
            <a:r>
              <a:rPr lang="es-MX" sz="1600" dirty="0"/>
              <a:t>de quienes los rodean. Y esas son dimensiones que ninguna paleta cromática puede suprimir </a:t>
            </a:r>
            <a:endParaRPr lang="es-MX" sz="16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es-MX" sz="1600" dirty="0" smtClean="0"/>
              <a:t>y </a:t>
            </a:r>
            <a:r>
              <a:rPr lang="es-MX" sz="1600" dirty="0"/>
              <a:t>menos aún medir de manera precisa. En este terreno resbaloso y polémico, buscar la objetividad </a:t>
            </a:r>
            <a:r>
              <a:rPr lang="es-MX" sz="1600" dirty="0" smtClean="0"/>
              <a:t>es […] imposible […].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s-MX" sz="1600" dirty="0" smtClean="0"/>
              <a:t>Cuando se encuesta a personas en un país dado y en una época específica, hay que tomar en cuenta que Cada ellas provienen </a:t>
            </a:r>
            <a:r>
              <a:rPr lang="es-MX" sz="1600" dirty="0"/>
              <a:t>de la forma en la que </a:t>
            </a:r>
            <a:r>
              <a:rPr lang="es-MX" sz="1600" dirty="0" smtClean="0"/>
              <a:t>esta sociedad </a:t>
            </a:r>
            <a:r>
              <a:rPr lang="es-MX" sz="1600" dirty="0"/>
              <a:t>-situada dentro una compleja geografía histórica, social, económica y culturalmente determinada- carga de ideología y de cultura el color de la</a:t>
            </a:r>
            <a:r>
              <a:rPr lang="es-MX" sz="1600" b="1" dirty="0"/>
              <a:t> </a:t>
            </a:r>
            <a:r>
              <a:rPr lang="es-MX" sz="1600" dirty="0"/>
              <a:t>piel, y hace que éste adquiera significados distintos para cada grupo humano y para cada persona de esta sociedad. </a:t>
            </a:r>
            <a:endParaRPr lang="es-MX" sz="16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es-MX" sz="1600" dirty="0" smtClean="0"/>
              <a:t>Un </a:t>
            </a:r>
            <a:r>
              <a:rPr lang="es-MX" sz="1600" dirty="0"/>
              <a:t>primer ejemplo:</a:t>
            </a:r>
            <a:r>
              <a:rPr lang="es-MX" sz="1600" b="1" dirty="0"/>
              <a:t> </a:t>
            </a:r>
            <a:r>
              <a:rPr lang="es-MX" sz="1600" dirty="0"/>
              <a:t>para un nigeriano </a:t>
            </a:r>
            <a:r>
              <a:rPr lang="es-MX" sz="1600" dirty="0" smtClean="0"/>
              <a:t>de piel negra </a:t>
            </a:r>
            <a:r>
              <a:rPr lang="es-MX" sz="1600" dirty="0"/>
              <a:t>que reside en Nigeria, el color de su piel no será un factor de discriminación, mientras que quizás puedan serlo su clase social, su nivel socioeconómico o de instrucción, o su pertenencia étnica. Sin embargo, si ese mismo hombre se traslada a Alabama, el primer factor a través del cual será visto y juzgado será la negritud de su piel (</a:t>
            </a:r>
            <a:r>
              <a:rPr lang="es-MX" sz="1600" dirty="0" err="1"/>
              <a:t>Maalouf</a:t>
            </a:r>
            <a:r>
              <a:rPr lang="es-MX" sz="1600" dirty="0"/>
              <a:t>, 1999). </a:t>
            </a:r>
            <a:endParaRPr lang="es-MX" sz="16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es-MX" sz="1600" dirty="0" smtClean="0"/>
              <a:t>Un </a:t>
            </a:r>
            <a:r>
              <a:rPr lang="es-MX" sz="1600" dirty="0"/>
              <a:t>segundo ejemplo: en muchas sociedades el tono de la piel tiene consecuencias más significativas para las mujeres que para los hombres, porque los medios, las empresas y el imaginario sobre las aspiraciones sociales han asociado la belleza femenina a los tonos de piel más claros. </a:t>
            </a:r>
            <a:endParaRPr lang="en-US" sz="1600" dirty="0"/>
          </a:p>
          <a:p>
            <a:pPr marL="0" indent="0">
              <a:buNone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634194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11379200" cy="758825"/>
          </a:xfrm>
        </p:spPr>
        <p:txBody>
          <a:bodyPr/>
          <a:lstStyle/>
          <a:p>
            <a:r>
              <a:rPr lang="es-MX" dirty="0"/>
              <a:t>Discriminación por color de piel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1202725" y="883981"/>
            <a:ext cx="9639300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3799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/>
          <p:cNvSpPr>
            <a:spLocks noGrp="1"/>
          </p:cNvSpPr>
          <p:nvPr>
            <p:ph type="body" idx="4294967295"/>
          </p:nvPr>
        </p:nvSpPr>
        <p:spPr>
          <a:xfrm>
            <a:off x="1927654" y="2224774"/>
            <a:ext cx="7702379" cy="2587625"/>
          </a:xfrm>
        </p:spPr>
        <p:txBody>
          <a:bodyPr/>
          <a:lstStyle/>
          <a:p>
            <a:r>
              <a:rPr lang="es-MX" dirty="0" smtClean="0">
                <a:solidFill>
                  <a:srgbClr val="0070C0"/>
                </a:solidFill>
              </a:rPr>
              <a:t>Interpretación:</a:t>
            </a:r>
            <a:r>
              <a:rPr lang="es-MX" dirty="0" smtClean="0"/>
              <a:t> </a:t>
            </a:r>
          </a:p>
          <a:p>
            <a:pPr marL="457200" indent="-457200">
              <a:spcBef>
                <a:spcPts val="1800"/>
              </a:spcBef>
              <a:buAutoNum type="arabicPeriod"/>
            </a:pPr>
            <a:r>
              <a:rPr lang="es-MX" sz="1800" dirty="0" smtClean="0"/>
              <a:t>Cuanto más clara la piel, mayor educación superior</a:t>
            </a:r>
          </a:p>
          <a:p>
            <a:pPr marL="457200" indent="-457200">
              <a:spcBef>
                <a:spcPts val="1800"/>
              </a:spcBef>
              <a:buAutoNum type="arabicPeriod"/>
            </a:pPr>
            <a:r>
              <a:rPr lang="es-MX" sz="1800" dirty="0" smtClean="0"/>
              <a:t>Cuanto más clara la piel, mayor educación media superior</a:t>
            </a:r>
          </a:p>
          <a:p>
            <a:pPr marL="457200" indent="-457200">
              <a:spcBef>
                <a:spcPts val="1800"/>
              </a:spcBef>
              <a:buAutoNum type="arabicPeriod"/>
            </a:pPr>
            <a:r>
              <a:rPr lang="es-MX" sz="1800" dirty="0" smtClean="0"/>
              <a:t>Cuanto más oscura la piel, mayor educación  secundaria</a:t>
            </a:r>
          </a:p>
          <a:p>
            <a:pPr marL="457200" indent="-457200">
              <a:spcBef>
                <a:spcPts val="1800"/>
              </a:spcBef>
              <a:buAutoNum type="arabicPeriod"/>
            </a:pPr>
            <a:r>
              <a:rPr lang="es-MX" sz="1800" dirty="0" smtClean="0"/>
              <a:t>Cuanto más oscura la piel, mayor población sin escolaridad 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25781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9" y="0"/>
            <a:ext cx="120674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175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21492" y="1347569"/>
            <a:ext cx="97536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>
                <a:solidFill>
                  <a:srgbClr val="0070C0"/>
                </a:solidFill>
              </a:rPr>
              <a:t>Interpretación</a:t>
            </a:r>
            <a:r>
              <a:rPr lang="es-MX" dirty="0" smtClean="0"/>
              <a:t>: 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s-MX" dirty="0" smtClean="0"/>
              <a:t>A más clara la piel, mayor porcentaje de personas empleadas como funcionarios, directores y jefes (2.8% de tonos oscuros, 4.4% de tonos medios y 6.1% de tonos claros, </a:t>
            </a:r>
            <a:r>
              <a:rPr lang="es-MX" dirty="0" smtClean="0">
                <a:solidFill>
                  <a:srgbClr val="0070C0"/>
                </a:solidFill>
              </a:rPr>
              <a:t>pero estos últimos no son tantos dentro de su propio grupo</a:t>
            </a:r>
            <a:r>
              <a:rPr lang="es-MX" dirty="0" smtClean="0"/>
              <a:t>)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s-MX" dirty="0" smtClean="0"/>
              <a:t>A más clara la piel, mayor porcentaje de </a:t>
            </a:r>
            <a:r>
              <a:rPr lang="en-US" dirty="0" err="1"/>
              <a:t>p</a:t>
            </a:r>
            <a:r>
              <a:rPr lang="en-US" dirty="0" err="1" smtClean="0"/>
              <a:t>rofesionistas</a:t>
            </a:r>
            <a:r>
              <a:rPr lang="en-US" dirty="0" smtClean="0"/>
              <a:t> y </a:t>
            </a:r>
            <a:r>
              <a:rPr lang="en-US" dirty="0" err="1" smtClean="0"/>
              <a:t>técnicos</a:t>
            </a:r>
            <a:r>
              <a:rPr lang="en-US" dirty="0" smtClean="0"/>
              <a:t> (</a:t>
            </a:r>
            <a:r>
              <a:rPr lang="es-MX" dirty="0" smtClean="0"/>
              <a:t>21.5% de tonos claros </a:t>
            </a:r>
            <a:r>
              <a:rPr lang="es-MX" dirty="0" smtClean="0">
                <a:solidFill>
                  <a:srgbClr val="0070C0"/>
                </a:solidFill>
              </a:rPr>
              <a:t>muy favorecidos en esta categoría laboral</a:t>
            </a:r>
            <a:r>
              <a:rPr lang="es-MX" dirty="0" smtClean="0"/>
              <a:t>, la segunda que esta población ocupa; 17.4% de tonos medios y 12% de tonos oscuros, </a:t>
            </a:r>
            <a:r>
              <a:rPr lang="es-MX" dirty="0" smtClean="0">
                <a:solidFill>
                  <a:srgbClr val="0070C0"/>
                </a:solidFill>
              </a:rPr>
              <a:t>muy desfavorecidos en esta categoría laboral </a:t>
            </a:r>
            <a:r>
              <a:rPr lang="es-MX" dirty="0" smtClean="0"/>
              <a:t>)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s-MX" dirty="0" smtClean="0"/>
              <a:t>Los tres tonos de piel, casi parejos en cuanto a los trabajadores industriales y del transporte (11.8% de tonos oscuros, 9.5% de tonos medios y 10.2% de tonos claros)</a:t>
            </a:r>
          </a:p>
          <a:p>
            <a:pPr marL="457200" indent="-457200">
              <a:spcBef>
                <a:spcPts val="1200"/>
              </a:spcBef>
              <a:buFontTx/>
              <a:buAutoNum type="arabicPeriod"/>
            </a:pPr>
            <a:r>
              <a:rPr lang="es-MX" dirty="0" smtClean="0"/>
              <a:t>A más oscura la piel, mayor porcentaje de trabajadores en servicios personales, actividades de apoyo y agropecuarios (44% de tonos oscuros, 35% de tonos medios y 28.4% de tonos claros, </a:t>
            </a:r>
            <a:r>
              <a:rPr lang="es-MX" dirty="0" smtClean="0">
                <a:solidFill>
                  <a:srgbClr val="0070C0"/>
                </a:solidFill>
              </a:rPr>
              <a:t>que es el porcentaje más importante dentro de su propio grupo</a:t>
            </a:r>
            <a:r>
              <a:rPr lang="es-MX" dirty="0" smtClean="0"/>
              <a:t>)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60260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400" dirty="0" smtClean="0"/>
              <a:t>¿Qué política pública se puede construir sobre estos datos, sobre todo cuando los grupos de </a:t>
            </a:r>
            <a:r>
              <a:rPr lang="es-MX" sz="2400" dirty="0" smtClean="0"/>
              <a:t>color </a:t>
            </a:r>
            <a:r>
              <a:rPr lang="es-MX" sz="2400" dirty="0" smtClean="0"/>
              <a:t>de piel están repartidos por todo el territorio nacional?</a:t>
            </a:r>
            <a:endParaRPr lang="es-MX" sz="2400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sz="1600" dirty="0" smtClean="0"/>
              <a:t>Las personas afrodescendientes mexicanas, generalmente de piel negra - aunque a veces este color está algo aclarado porque son hijos de negros y mestizos más o menos morenos o de negros e indígenas más o menos morenos- viven, nos dijo la encuesta </a:t>
            </a:r>
            <a:r>
              <a:rPr lang="es-MX" sz="1600" dirty="0" err="1" smtClean="0"/>
              <a:t>intercensal</a:t>
            </a:r>
            <a:r>
              <a:rPr lang="es-MX" sz="1600" dirty="0" smtClean="0"/>
              <a:t>, en todo el país. </a:t>
            </a:r>
          </a:p>
          <a:p>
            <a:r>
              <a:rPr lang="es-MX" sz="1600" dirty="0" smtClean="0"/>
              <a:t>Entre las personas indígenas y las mestizos hay morenos muy oscuros, morenos oscuros, morenos, morenos medios </a:t>
            </a:r>
            <a:r>
              <a:rPr lang="es-MX" sz="1600" dirty="0"/>
              <a:t>y </a:t>
            </a:r>
            <a:r>
              <a:rPr lang="es-MX" sz="1600" dirty="0" smtClean="0"/>
              <a:t>morenos claros</a:t>
            </a:r>
          </a:p>
          <a:p>
            <a:r>
              <a:rPr lang="es-MX" sz="1600" dirty="0" smtClean="0"/>
              <a:t>Entre las personas mestizas hay morenos muy oscuros, morenos oscuros, morenos, morenos medios y morenos claros</a:t>
            </a:r>
          </a:p>
          <a:p>
            <a:r>
              <a:rPr lang="es-MX" sz="1600" dirty="0" smtClean="0"/>
              <a:t>Las personas de tez clara no sólo son de clase social alta o muy alta</a:t>
            </a:r>
          </a:p>
          <a:p>
            <a:endParaRPr lang="es-MX" sz="1600" dirty="0" smtClean="0"/>
          </a:p>
          <a:p>
            <a:endParaRPr lang="es-MX" sz="16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73352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Posibles políticas públicas derivadas de todos estos datos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Si estos datos pueden ser extraídos de la ENADIS a nivel de cada entidad federativa, las instituciones públicas podrán:</a:t>
            </a:r>
          </a:p>
          <a:p>
            <a:pPr marL="0" indent="0">
              <a:buNone/>
            </a:pPr>
            <a:endParaRPr lang="es-MX" dirty="0"/>
          </a:p>
          <a:p>
            <a:pPr marL="514350" indent="-514350">
              <a:buAutoNum type="arabicPeriod"/>
            </a:pPr>
            <a:r>
              <a:rPr lang="es-MX" sz="1600" dirty="0" smtClean="0"/>
              <a:t>Detectar cuáles son los problemas de discriminación en su estado </a:t>
            </a:r>
          </a:p>
          <a:p>
            <a:pPr marL="514350" indent="-514350">
              <a:buAutoNum type="arabicPeriod"/>
            </a:pPr>
            <a:r>
              <a:rPr lang="es-MX" sz="1600" dirty="0" smtClean="0"/>
              <a:t>Desarrollar, como lo hizo la ENADIS 2017, encuestas concretas para detectar cuáles de esas minorías religiosas sufren mayores grados de los tipos de discriminación reportados en la ENADIS</a:t>
            </a:r>
          </a:p>
          <a:p>
            <a:pPr marL="514350" indent="-514350">
              <a:buAutoNum type="arabicPeriod"/>
            </a:pPr>
            <a:r>
              <a:rPr lang="es-MX" sz="1600" dirty="0" smtClean="0"/>
              <a:t>Formar a sus propios cuadros institucionales en contra de los prejuicios a cada una de las minorías religiosas existentes en el estado (para eso tendrán que tomar cursos con especialistas)</a:t>
            </a:r>
          </a:p>
          <a:p>
            <a:pPr marL="514350" indent="-514350">
              <a:buFont typeface="Wingdings 2"/>
              <a:buAutoNum type="arabicPeriod"/>
            </a:pPr>
            <a:r>
              <a:rPr lang="es-MX" sz="1600" dirty="0"/>
              <a:t>Desarrollar campañas muy activas </a:t>
            </a:r>
            <a:r>
              <a:rPr lang="es-MX" sz="1600" dirty="0" smtClean="0"/>
              <a:t>y atractivas de </a:t>
            </a:r>
            <a:r>
              <a:rPr lang="es-MX" sz="1600" dirty="0"/>
              <a:t>concientización de la población acerca </a:t>
            </a:r>
            <a:r>
              <a:rPr lang="es-MX" sz="1600" dirty="0" smtClean="0"/>
              <a:t>del derecho a la no discriminación consagrados </a:t>
            </a:r>
            <a:r>
              <a:rPr lang="es-MX" sz="1600" dirty="0"/>
              <a:t>en la Constitución </a:t>
            </a:r>
            <a:r>
              <a:rPr lang="es-MX" sz="1600" dirty="0" smtClean="0"/>
              <a:t>Mexicana</a:t>
            </a:r>
          </a:p>
          <a:p>
            <a:pPr marL="514350" indent="-514350">
              <a:buFont typeface="Wingdings 2"/>
              <a:buAutoNum type="arabicPeriod"/>
            </a:pPr>
            <a:r>
              <a:rPr lang="es-MX" sz="1600" dirty="0" smtClean="0"/>
              <a:t>Construir medidas institucionales anti discriminatorias hacia todos los grupos discriminados y, </a:t>
            </a:r>
            <a:r>
              <a:rPr lang="es-MX" sz="1600" dirty="0" err="1" smtClean="0"/>
              <a:t>cuado</a:t>
            </a:r>
            <a:r>
              <a:rPr lang="es-MX" sz="1600" dirty="0" smtClean="0"/>
              <a:t> se pueda, políticas de acción afirmativa. </a:t>
            </a:r>
          </a:p>
          <a:p>
            <a:pPr marL="514350" indent="-514350">
              <a:buFont typeface="Wingdings 2"/>
              <a:buAutoNum type="arabicPeriod"/>
            </a:pPr>
            <a:r>
              <a:rPr lang="es-MX" sz="1600" dirty="0" smtClean="0"/>
              <a:t>Crear instancias gubernamentales en las que estas poblaciones puedan poner quejas y sean debidamente atendidas</a:t>
            </a:r>
          </a:p>
          <a:p>
            <a:pPr marL="514350" indent="-514350">
              <a:buFont typeface="Wingdings 2"/>
              <a:buAutoNum type="arabicPeriod"/>
            </a:pPr>
            <a:r>
              <a:rPr lang="es-MX" sz="1600" dirty="0" smtClean="0"/>
              <a:t>Y sobre todo concientización, concientización, concientización de maestros, jueces, ministerios públicos, miembros de los congresos y de los medios y etc. </a:t>
            </a:r>
            <a:endParaRPr lang="es-MX" sz="1600" dirty="0"/>
          </a:p>
          <a:p>
            <a:pPr marL="514350" indent="-514350">
              <a:buAutoNum type="arabicPeriod"/>
            </a:pPr>
            <a:endParaRPr lang="es-MX" sz="1600" dirty="0" smtClean="0"/>
          </a:p>
          <a:p>
            <a:pPr marL="514350" indent="-514350">
              <a:buAutoNum type="arabicPeriod"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405839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/>
              <a:t>E</a:t>
            </a:r>
            <a:r>
              <a:rPr lang="es-MX" sz="3200" dirty="0" smtClean="0"/>
              <a:t>l Artículo 1° Constitucional</a:t>
            </a:r>
            <a:endParaRPr lang="en-U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954208"/>
            <a:ext cx="10515600" cy="136241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000" dirty="0" smtClean="0"/>
              <a:t>prohíbe todo tipo de discriminación motivada por origen étnico o nacional, el género, la edad, las discapacidades, la condición social, las condiciones de salud, la religión, las opiniones, las preferencias sexuales, el estado civil o cualquier otra, a fin de evitar la anulación o el menoscabo de los derechos y libertades de las personas.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276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sz="quarter" idx="4294967295"/>
          </p:nvPr>
        </p:nvSpPr>
        <p:spPr>
          <a:xfrm>
            <a:off x="1524000" y="1725296"/>
            <a:ext cx="8504238" cy="4897925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>
              <a:buNone/>
            </a:pPr>
            <a:endParaRPr lang="es-ES_tradnl" altLang="es-MX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s-ES_tradnl" altLang="es-MX" sz="2000" dirty="0" smtClean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es-ES_tradnl" altLang="es-MX" sz="2000" dirty="0">
                <a:solidFill>
                  <a:schemeClr val="accent1">
                    <a:lumMod val="75000"/>
                  </a:schemeClr>
                </a:solidFill>
              </a:rPr>
              <a:t>discriminación es</a:t>
            </a:r>
          </a:p>
          <a:p>
            <a:pPr algn="ctr">
              <a:buNone/>
            </a:pPr>
            <a:endParaRPr lang="es-ES_tradnl" altLang="es-MX" sz="2000" dirty="0"/>
          </a:p>
          <a:p>
            <a:pPr algn="ctr">
              <a:buNone/>
            </a:pPr>
            <a:r>
              <a:rPr lang="es-ES_tradnl" altLang="es-MX" sz="2000" dirty="0"/>
              <a:t>“la negación sistemática, en la historia, de la idea --y de la práctica a ella asociada-- de que los otros son simplemente eso: otros”</a:t>
            </a:r>
          </a:p>
          <a:p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673" y="3624671"/>
            <a:ext cx="2395105" cy="2688844"/>
          </a:xfrm>
          <a:prstGeom prst="rect">
            <a:avLst/>
          </a:prstGeom>
        </p:spPr>
      </p:pic>
      <p:sp>
        <p:nvSpPr>
          <p:cNvPr id="7" name="Título 6"/>
          <p:cNvSpPr txBox="1">
            <a:spLocks noGrp="1"/>
          </p:cNvSpPr>
          <p:nvPr>
            <p:ph type="title" idx="4294967295"/>
          </p:nvPr>
        </p:nvSpPr>
        <p:spPr>
          <a:xfrm>
            <a:off x="494269" y="498061"/>
            <a:ext cx="10948087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i="1" dirty="0" smtClean="0"/>
              <a:t>DE ACUERDO A CORNELIUS CASTORIADIS , </a:t>
            </a:r>
            <a:r>
              <a:rPr lang="es-MX" sz="3200" b="1" i="1" cap="all" dirty="0" smtClean="0"/>
              <a:t>un importante filósofo y sociólogo</a:t>
            </a:r>
            <a:endParaRPr lang="es-MX" sz="3200" b="1" i="1" cap="all" dirty="0"/>
          </a:p>
        </p:txBody>
      </p:sp>
    </p:spTree>
    <p:extLst>
      <p:ext uri="{BB962C8B-B14F-4D97-AF65-F5344CB8AC3E}">
        <p14:creationId xmlns:p14="http://schemas.microsoft.com/office/powerpoint/2010/main" val="400748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248930"/>
            <a:ext cx="10515600" cy="1458097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s-MX" sz="2400" i="1" dirty="0" smtClean="0"/>
              <a:t>Discriminar es negar, una y otra vez, una y otra vez, a través del tiempo, que quien no es “yo” y quienes no son “mi nosotros” simplemente son diferentes, pero no inferiores : </a:t>
            </a:r>
            <a:br>
              <a:rPr lang="es-MX" sz="2400" i="1" dirty="0" smtClean="0"/>
            </a:br>
            <a:endParaRPr lang="es-MX" sz="2400" i="1" dirty="0"/>
          </a:p>
        </p:txBody>
      </p:sp>
    </p:spTree>
    <p:extLst>
      <p:ext uri="{BB962C8B-B14F-4D97-AF65-F5344CB8AC3E}">
        <p14:creationId xmlns:p14="http://schemas.microsoft.com/office/powerpoint/2010/main" val="338399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Autofit/>
          </a:bodyPr>
          <a:lstStyle/>
          <a:p>
            <a:r>
              <a:rPr lang="es-ES_tradnl" altLang="es-MX" sz="2000" b="1" dirty="0">
                <a:solidFill>
                  <a:srgbClr val="000000"/>
                </a:solidFill>
              </a:rPr>
              <a:t>Esquema de </a:t>
            </a:r>
            <a:r>
              <a:rPr lang="es-ES_tradnl" altLang="es-MX" sz="2000" b="1" dirty="0" err="1">
                <a:solidFill>
                  <a:srgbClr val="000000"/>
                </a:solidFill>
              </a:rPr>
              <a:t>Castoriadis</a:t>
            </a:r>
            <a:r>
              <a:rPr lang="es-ES_tradnl" altLang="es-MX" sz="2000" b="1" dirty="0">
                <a:solidFill>
                  <a:srgbClr val="000000"/>
                </a:solidFill>
              </a:rPr>
              <a:t> sobre el mecanismo de la discriminación</a:t>
            </a:r>
            <a:endParaRPr lang="es-ES" sz="2000" dirty="0">
              <a:solidFill>
                <a:srgbClr val="000000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3664932" y="5167650"/>
            <a:ext cx="5205727" cy="57091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57200">
              <a:lnSpc>
                <a:spcPct val="90000"/>
              </a:lnSpc>
              <a:buClr>
                <a:srgbClr val="D16349"/>
              </a:buClr>
              <a:buNone/>
            </a:pPr>
            <a:r>
              <a:rPr lang="es-ES_tradnl" altLang="es-MX" sz="1800" b="1" dirty="0">
                <a:solidFill>
                  <a:prstClr val="white"/>
                </a:solidFill>
                <a:latin typeface="Georgia"/>
              </a:rPr>
              <a:t>I. Procedimiento de pertenencia grupal</a:t>
            </a:r>
          </a:p>
          <a:p>
            <a:pPr algn="ctr" defTabSz="457200">
              <a:lnSpc>
                <a:spcPct val="90000"/>
              </a:lnSpc>
              <a:buClr>
                <a:srgbClr val="D16349"/>
              </a:buClr>
              <a:buNone/>
            </a:pPr>
            <a:endParaRPr lang="es-ES_tradnl" altLang="es-MX" sz="1600" dirty="0">
              <a:solidFill>
                <a:prstClr val="black"/>
              </a:solidFill>
              <a:latin typeface="Georgia"/>
              <a:cs typeface="Arial" panose="020B0604020202020204" pitchFamily="34" charset="0"/>
            </a:endParaRPr>
          </a:p>
          <a:p>
            <a:pPr algn="ctr" defTabSz="457200">
              <a:lnSpc>
                <a:spcPct val="90000"/>
              </a:lnSpc>
              <a:buClr>
                <a:srgbClr val="D16349"/>
              </a:buClr>
              <a:buNone/>
            </a:pPr>
            <a:endParaRPr lang="es-ES_tradnl" altLang="es-MX" sz="600" dirty="0">
              <a:solidFill>
                <a:prstClr val="black"/>
              </a:solidFill>
              <a:latin typeface="Georgia"/>
              <a:cs typeface="Arial" panose="020B0604020202020204" pitchFamily="34" charset="0"/>
            </a:endParaRPr>
          </a:p>
          <a:p>
            <a:pPr algn="ctr" defTabSz="457200">
              <a:lnSpc>
                <a:spcPct val="90000"/>
              </a:lnSpc>
              <a:buClr>
                <a:srgbClr val="D16349"/>
              </a:buClr>
              <a:buNone/>
            </a:pPr>
            <a:endParaRPr lang="es-ES_tradnl" altLang="es-MX" sz="1600" dirty="0">
              <a:solidFill>
                <a:prstClr val="black"/>
              </a:solidFill>
              <a:latin typeface="Georgia"/>
              <a:cs typeface="Arial" panose="020B0604020202020204" pitchFamily="34" charset="0"/>
            </a:endParaRPr>
          </a:p>
          <a:p>
            <a:pPr algn="ctr" defTabSz="457200">
              <a:lnSpc>
                <a:spcPct val="90000"/>
              </a:lnSpc>
              <a:buClr>
                <a:srgbClr val="D16349"/>
              </a:buClr>
              <a:buNone/>
            </a:pPr>
            <a:endParaRPr lang="es-ES_tradnl" altLang="es-MX" sz="1800" b="1" dirty="0">
              <a:solidFill>
                <a:prstClr val="white"/>
              </a:solidFill>
              <a:latin typeface="Georgia"/>
              <a:cs typeface="Arial" panose="020B0604020202020204" pitchFamily="34" charset="0"/>
            </a:endParaRPr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V="1">
            <a:off x="5498661" y="1631160"/>
            <a:ext cx="1307805" cy="1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457200"/>
            <a:endParaRPr lang="es-MX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>
            <a:off x="6106389" y="1784686"/>
            <a:ext cx="0" cy="58781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457200"/>
            <a:endParaRPr lang="es-MX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5498661" y="3767056"/>
            <a:ext cx="139503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457200"/>
            <a:endParaRPr lang="es-MX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6129548" y="3920583"/>
            <a:ext cx="0" cy="50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457200"/>
            <a:endParaRPr lang="es-MX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265512" y="1422483"/>
            <a:ext cx="2233149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ES_tradnl" altLang="es-MX" dirty="0">
                <a:solidFill>
                  <a:prstClr val="black"/>
                </a:solidFill>
                <a:latin typeface="Georgia"/>
              </a:rPr>
              <a:t>Si A = lo que yo soy</a:t>
            </a:r>
            <a:endParaRPr lang="es-MX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510670" y="1443053"/>
            <a:ext cx="252443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ct val="90000"/>
              </a:lnSpc>
            </a:pPr>
            <a:r>
              <a:rPr lang="es-ES_tradnl" altLang="es-MX" dirty="0">
                <a:solidFill>
                  <a:prstClr val="black"/>
                </a:solidFill>
                <a:latin typeface="Georgia"/>
                <a:cs typeface="Arial" panose="020B0604020202020204" pitchFamily="34" charset="0"/>
              </a:rPr>
              <a:t>A = lo que vale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465850" y="2372503"/>
            <a:ext cx="3286912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ct val="90000"/>
              </a:lnSpc>
            </a:pPr>
            <a:r>
              <a:rPr lang="es-ES_tradnl" altLang="es-MX" dirty="0">
                <a:solidFill>
                  <a:prstClr val="black"/>
                </a:solidFill>
                <a:latin typeface="Georgia"/>
                <a:cs typeface="Arial" panose="020B0604020202020204" pitchFamily="34" charset="0"/>
              </a:rPr>
              <a:t>Pertenezco a un conjunto social que vale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503526" y="3582390"/>
            <a:ext cx="2524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s-ES_tradnl" altLang="es-MX" dirty="0">
                <a:solidFill>
                  <a:prstClr val="black"/>
                </a:solidFill>
                <a:latin typeface="Georgia"/>
                <a:cs typeface="Arial" panose="020B0604020202020204" pitchFamily="34" charset="0"/>
              </a:rPr>
              <a:t>Si A= lo que vale</a:t>
            </a:r>
            <a:endParaRPr lang="es-MX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6893697" y="3551252"/>
            <a:ext cx="3298855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ct val="90000"/>
              </a:lnSpc>
            </a:pPr>
            <a:r>
              <a:rPr lang="es-ES_tradnl" altLang="es-MX" dirty="0">
                <a:solidFill>
                  <a:prstClr val="black"/>
                </a:solidFill>
                <a:latin typeface="Georgia"/>
                <a:cs typeface="Arial" panose="020B0604020202020204" pitchFamily="34" charset="0"/>
              </a:rPr>
              <a:t>A = el prototipo mismo de lo que vale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4393801" y="4508399"/>
            <a:ext cx="3471494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ct val="90000"/>
              </a:lnSpc>
            </a:pPr>
            <a:r>
              <a:rPr lang="es-ES_tradnl" altLang="es-MX" dirty="0">
                <a:solidFill>
                  <a:prstClr val="black"/>
                </a:solidFill>
                <a:latin typeface="Georgia"/>
                <a:cs typeface="Arial" panose="020B0604020202020204" pitchFamily="34" charset="0"/>
              </a:rPr>
              <a:t>Si A = el prototipo mismo de lo que vale</a:t>
            </a:r>
          </a:p>
          <a:p>
            <a:pPr algn="ctr" defTabSz="457200">
              <a:lnSpc>
                <a:spcPct val="90000"/>
              </a:lnSpc>
            </a:pPr>
            <a:endParaRPr lang="es-ES_tradnl" altLang="es-MX" dirty="0">
              <a:solidFill>
                <a:prstClr val="black"/>
              </a:solidFill>
              <a:latin typeface="Georgia"/>
              <a:cs typeface="Arial" panose="020B0604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514607" y="5604046"/>
            <a:ext cx="3271401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lnSpc>
                <a:spcPct val="90000"/>
              </a:lnSpc>
            </a:pPr>
            <a:r>
              <a:rPr lang="es-ES_tradnl" altLang="es-MX" dirty="0">
                <a:solidFill>
                  <a:prstClr val="black"/>
                </a:solidFill>
                <a:latin typeface="Georgia"/>
                <a:cs typeface="Arial" panose="020B0604020202020204" pitchFamily="34" charset="0"/>
              </a:rPr>
              <a:t>No A = el prototipo mismo de lo que no vale</a:t>
            </a:r>
            <a:endParaRPr lang="es-ES_tradnl" altLang="es-MX" b="1" dirty="0">
              <a:solidFill>
                <a:prstClr val="black"/>
              </a:solidFill>
              <a:latin typeface="Georgia"/>
              <a:cs typeface="Arial" panose="020B0604020202020204" pitchFamily="34" charset="0"/>
            </a:endParaRPr>
          </a:p>
          <a:p>
            <a:pPr algn="ctr" defTabSz="457200">
              <a:lnSpc>
                <a:spcPct val="90000"/>
              </a:lnSpc>
            </a:pPr>
            <a:endParaRPr lang="es-ES_tradnl" altLang="es-MX" dirty="0">
              <a:solidFill>
                <a:prstClr val="black"/>
              </a:solidFill>
              <a:latin typeface="Georgia"/>
              <a:cs typeface="Arial" panose="020B0604020202020204" pitchFamily="34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6150307" y="5099222"/>
            <a:ext cx="0" cy="504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457200"/>
            <a:endParaRPr lang="es-MX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3288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3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400" dirty="0" smtClean="0"/>
              <a:t>LE ASIGNO A LA DIFERENCIA UNA CONNOTACIÓN DE VALOR</a:t>
            </a:r>
            <a:endParaRPr lang="en-U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pPr marL="0" indent="0" algn="ctr">
              <a:buNone/>
            </a:pPr>
            <a:r>
              <a:rPr lang="en-US" sz="2000" dirty="0" err="1" smtClean="0"/>
              <a:t>Proceder</a:t>
            </a:r>
            <a:r>
              <a:rPr lang="en-US" sz="2000" dirty="0" smtClean="0"/>
              <a:t> de </a:t>
            </a:r>
            <a:r>
              <a:rPr lang="en-US" sz="2000" dirty="0" err="1" smtClean="0"/>
              <a:t>esta</a:t>
            </a:r>
            <a:r>
              <a:rPr lang="en-US" sz="2000" dirty="0" smtClean="0"/>
              <a:t> forma </a:t>
            </a:r>
            <a:r>
              <a:rPr lang="en-US" sz="2000" dirty="0" err="1" smtClean="0"/>
              <a:t>deriva</a:t>
            </a:r>
            <a:r>
              <a:rPr lang="en-US" sz="2000" dirty="0" smtClean="0"/>
              <a:t> de un </a:t>
            </a:r>
            <a:r>
              <a:rPr lang="es-MX" sz="2000" dirty="0" smtClean="0"/>
              <a:t>fenómeno</a:t>
            </a:r>
            <a:r>
              <a:rPr lang="en-US" sz="2000" dirty="0" smtClean="0"/>
              <a:t> </a:t>
            </a:r>
            <a:r>
              <a:rPr lang="en-US" sz="2000" dirty="0" err="1" smtClean="0"/>
              <a:t>desgraciadamente</a:t>
            </a:r>
            <a:r>
              <a:rPr lang="en-US" sz="2000" dirty="0" smtClean="0"/>
              <a:t> </a:t>
            </a:r>
            <a:r>
              <a:rPr lang="en-US" sz="2000" dirty="0" err="1" smtClean="0"/>
              <a:t>bastante</a:t>
            </a:r>
            <a:r>
              <a:rPr lang="en-US" sz="2000" dirty="0" smtClean="0"/>
              <a:t> universal, </a:t>
            </a:r>
          </a:p>
          <a:p>
            <a:pPr marL="0" indent="0" algn="ctr">
              <a:buNone/>
            </a:pPr>
            <a:r>
              <a:rPr lang="en-US" sz="2000" dirty="0" smtClean="0"/>
              <a:t>que </a:t>
            </a:r>
            <a:r>
              <a:rPr lang="en-US" sz="2000" dirty="0" err="1" smtClean="0"/>
              <a:t>consiste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:  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algn="ctr"/>
            <a:endParaRPr lang="en-US" sz="2000" dirty="0"/>
          </a:p>
          <a:p>
            <a:pPr algn="ctr"/>
            <a:endParaRPr lang="es-MX" sz="2000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s-MX" sz="2000" dirty="0" smtClean="0"/>
              <a:t>la aparente </a:t>
            </a:r>
            <a:r>
              <a:rPr lang="es-MX" sz="2000" dirty="0"/>
              <a:t>incapacidad de </a:t>
            </a:r>
            <a:r>
              <a:rPr lang="es-MX" sz="2000" dirty="0" smtClean="0"/>
              <a:t>constituirse uno </a:t>
            </a:r>
            <a:r>
              <a:rPr lang="es-MX" sz="2000" dirty="0"/>
              <a:t>mismo sin </a:t>
            </a:r>
            <a:r>
              <a:rPr lang="es-MX" sz="2000" dirty="0" smtClean="0"/>
              <a:t>marcar una barrera de algún tipo con el  Otro</a:t>
            </a:r>
            <a:r>
              <a:rPr lang="es-MX" sz="2000" dirty="0"/>
              <a:t>, y </a:t>
            </a:r>
            <a:endParaRPr lang="es-MX" sz="2000" dirty="0" smtClean="0"/>
          </a:p>
          <a:p>
            <a:pPr algn="ctr">
              <a:buFontTx/>
              <a:buChar char="-"/>
            </a:pPr>
            <a:endParaRPr lang="es-MX" sz="2000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s-MX" sz="2000" dirty="0" smtClean="0"/>
              <a:t>la </a:t>
            </a:r>
            <a:r>
              <a:rPr lang="es-MX" sz="2000" dirty="0"/>
              <a:t>aparente </a:t>
            </a:r>
            <a:r>
              <a:rPr lang="es-MX" sz="2000" dirty="0" smtClean="0"/>
              <a:t>incapacidad de marcar esa barrera sin desvalorizar, rechazar, e incluso odiar al Otro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517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1800" dirty="0"/>
              <a:t>Para entender mejor </a:t>
            </a:r>
            <a:r>
              <a:rPr lang="es-MX" sz="1800" dirty="0" smtClean="0"/>
              <a:t>la discriminación  </a:t>
            </a:r>
            <a:r>
              <a:rPr lang="es-MX" sz="1800" dirty="0"/>
              <a:t>hay que distinguir entre, primero, </a:t>
            </a:r>
            <a:r>
              <a:rPr lang="es-MX" sz="1800" dirty="0" smtClean="0"/>
              <a:t>la discriminación del </a:t>
            </a:r>
            <a:r>
              <a:rPr lang="es-MX" sz="1800" dirty="0"/>
              <a:t>prejuicio; segundo, </a:t>
            </a:r>
            <a:r>
              <a:rPr lang="es-MX" sz="1800" dirty="0" smtClean="0"/>
              <a:t>la discriminación de la estigmatización, </a:t>
            </a:r>
            <a:r>
              <a:rPr lang="es-MX" sz="1800" dirty="0"/>
              <a:t>y tercero, </a:t>
            </a:r>
            <a:r>
              <a:rPr lang="es-MX" sz="1800" dirty="0" smtClean="0"/>
              <a:t>la discriminación estructural, más ligada a la desigualdad socioeconómica y de trato</a:t>
            </a:r>
            <a:endParaRPr lang="es-MX" sz="1800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s-MX" sz="2800" dirty="0" smtClean="0"/>
              <a:t>“</a:t>
            </a:r>
            <a:r>
              <a:rPr lang="es-MX" sz="1700" b="1" dirty="0" smtClean="0"/>
              <a:t>El </a:t>
            </a:r>
            <a:r>
              <a:rPr lang="es-MX" sz="1700" b="1" dirty="0"/>
              <a:t>prejuicio </a:t>
            </a:r>
            <a:r>
              <a:rPr lang="es-MX" sz="1700" dirty="0" smtClean="0"/>
              <a:t>se </a:t>
            </a:r>
            <a:r>
              <a:rPr lang="es-MX" sz="1700" dirty="0"/>
              <a:t>construye en una serie de actitudes e ideas en torno a la inferioridad y superioridad de distintos grupos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s-MX" sz="1700" b="1" dirty="0"/>
              <a:t>La estigmatización </a:t>
            </a:r>
            <a:r>
              <a:rPr lang="es-MX" sz="1700" dirty="0" smtClean="0"/>
              <a:t>marca </a:t>
            </a:r>
            <a:r>
              <a:rPr lang="es-MX" sz="1700" dirty="0"/>
              <a:t>la transformación del prejuicio en una serie de actuaciones que atacan el valor humano o moral de un </a:t>
            </a:r>
            <a:r>
              <a:rPr lang="es-MX" sz="1700" dirty="0" smtClean="0"/>
              <a:t>grupo discriminado; </a:t>
            </a:r>
            <a:r>
              <a:rPr lang="es-MX" sz="1700" dirty="0"/>
              <a:t>es decir, asalto físico, amenazas de violencia, insultos, desprecio, bromas degradantes, estereotipos humillantes, falta de reconocimiento, etc. 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s-MX" sz="1700" dirty="0"/>
              <a:t>Ligado a eso, </a:t>
            </a:r>
            <a:r>
              <a:rPr lang="es-MX" sz="1700" b="1" dirty="0"/>
              <a:t>la discriminación </a:t>
            </a:r>
            <a:r>
              <a:rPr lang="es-MX" sz="1700" b="1" dirty="0" smtClean="0"/>
              <a:t>de la </a:t>
            </a:r>
            <a:r>
              <a:rPr lang="es-MX" sz="1700" b="1" dirty="0"/>
              <a:t>estigmatización</a:t>
            </a:r>
            <a:r>
              <a:rPr lang="es-MX" sz="1700" dirty="0"/>
              <a:t>, </a:t>
            </a:r>
            <a:r>
              <a:rPr lang="es-MX" sz="1700" dirty="0" smtClean="0"/>
              <a:t>se </a:t>
            </a:r>
            <a:r>
              <a:rPr lang="es-MX" sz="1700" dirty="0"/>
              <a:t>refiere más a situaciones en las que se le niega a una persona acceso a un servicio o recurso por “</a:t>
            </a:r>
            <a:r>
              <a:rPr lang="es-MX" sz="1700" dirty="0" smtClean="0"/>
              <a:t>motivos ligados a quién es ella en sus pertenencias colectivas discriminadas”, </a:t>
            </a:r>
            <a:r>
              <a:rPr lang="es-MX" sz="1700" dirty="0"/>
              <a:t>aunque </a:t>
            </a:r>
            <a:r>
              <a:rPr lang="es-MX" sz="1700" dirty="0" err="1" smtClean="0"/>
              <a:t>estop</a:t>
            </a:r>
            <a:r>
              <a:rPr lang="es-MX" sz="1700" dirty="0" smtClean="0"/>
              <a:t> se haga de manera velada.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s-MX" sz="1600" dirty="0"/>
              <a:t>Los tres fenómenos arriba descritos se enfocan en formas de pensar, discurrir o actuar de individuos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s-MX" sz="1600" b="1" dirty="0" smtClean="0"/>
              <a:t>La discriminación estructural </a:t>
            </a:r>
            <a:r>
              <a:rPr lang="es-MX" sz="1600" dirty="0"/>
              <a:t>se refiere a procesos normalizados en la vida de una sociedad, que construyen </a:t>
            </a:r>
            <a:r>
              <a:rPr lang="es-MX" sz="1600" dirty="0" err="1" smtClean="0"/>
              <a:t>inferiorización</a:t>
            </a:r>
            <a:r>
              <a:rPr lang="es-MX" sz="1600" dirty="0" smtClean="0"/>
              <a:t> de trato y desigualdad socioeconómica para </a:t>
            </a:r>
            <a:r>
              <a:rPr lang="es-MX" sz="1600" dirty="0"/>
              <a:t>algunos grupos </a:t>
            </a:r>
            <a:r>
              <a:rPr lang="es-MX" sz="1600" dirty="0" smtClean="0"/>
              <a:t>y </a:t>
            </a:r>
            <a:r>
              <a:rPr lang="es-MX" sz="1600" dirty="0"/>
              <a:t>en privilegio para otros </a:t>
            </a:r>
            <a:r>
              <a:rPr lang="es-MX" sz="1600" dirty="0" smtClean="0"/>
              <a:t>grupos. </a:t>
            </a:r>
            <a:endParaRPr lang="es-MX" sz="1600" dirty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s-MX" sz="1600" dirty="0"/>
              <a:t>Aquí, los motivos </a:t>
            </a:r>
            <a:r>
              <a:rPr lang="es-MX" sz="1600" dirty="0" smtClean="0"/>
              <a:t>discriminatorios prejuiciosos y </a:t>
            </a:r>
            <a:r>
              <a:rPr lang="es-MX" sz="1600" dirty="0" err="1" smtClean="0"/>
              <a:t>estigmatizantes</a:t>
            </a:r>
            <a:r>
              <a:rPr lang="es-MX" sz="1600" dirty="0" smtClean="0"/>
              <a:t> del </a:t>
            </a:r>
            <a:r>
              <a:rPr lang="es-MX" sz="1600" dirty="0"/>
              <a:t>individuo inserto en grupos sociales y de las instituciones sociales, políticas y culturales se intersectan con otros fenómenos de creación de diferencia y de desigualdad: la clase, el género, la etnicidad, la nación.</a:t>
            </a:r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s-MX" sz="17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44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4619</Words>
  <Application>Microsoft Office PowerPoint</Application>
  <PresentationFormat>Panorámica</PresentationFormat>
  <Paragraphs>296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Georgia</vt:lpstr>
      <vt:lpstr>Wingdings</vt:lpstr>
      <vt:lpstr>Wingdings 2</vt:lpstr>
      <vt:lpstr>Tema de Office</vt:lpstr>
      <vt:lpstr>Cívico</vt:lpstr>
      <vt:lpstr> CONAPRED VII Curso Internacional de Alta Formación </vt:lpstr>
      <vt:lpstr> “La ENADIS 2017 y su posible traducción en políticas públicas” </vt:lpstr>
      <vt:lpstr>La Ley Federal para Prevenir la Discriminación</vt:lpstr>
      <vt:lpstr>El Artículo 1° Constitucional</vt:lpstr>
      <vt:lpstr>DE ACUERDO A CORNELIUS CASTORIADIS , un importante filósofo y sociólogo</vt:lpstr>
      <vt:lpstr>Discriminar es negar, una y otra vez, una y otra vez, a través del tiempo, que quien no es “yo” y quienes no son “mi nosotros” simplemente son diferentes, pero no inferiores :  </vt:lpstr>
      <vt:lpstr>Esquema de Castoriadis sobre el mecanismo de la discriminación</vt:lpstr>
      <vt:lpstr>LE ASIGNO A LA DIFERENCIA UNA CONNOTACIÓN DE VALOR</vt:lpstr>
      <vt:lpstr>Para entender mejor la discriminación  hay que distinguir entre, primero, la discriminación del prejuicio; segundo, la discriminación de la estigmatización, y tercero, la discriminación estructural, más ligada a la desigualdad socioeconómica y de trato</vt:lpstr>
      <vt:lpstr>En México, ¿quiénes han simbolizado los sectores dominantes en el imaginario ideal de un nosotros nacional tradicional?</vt:lpstr>
      <vt:lpstr>Resultados censales para población total e indígena 2000</vt:lpstr>
      <vt:lpstr>Resultados censales para población total e indígena 2010</vt:lpstr>
      <vt:lpstr>Resultados censales para población total nacida en el extranjero, indígena y afrodescendiente 2015</vt:lpstr>
      <vt:lpstr>   Desde la palestra de cada uno de estos grupos, que se entrelazan de muchas maneras, se ha construido a muchos Otros en forma discriminatoria. </vt:lpstr>
      <vt:lpstr>Y cuando varias de estas formas de discriminación se entrelazan, las personas que son sus víctimas sufren considerablemente</vt:lpstr>
      <vt:lpstr>En 2001, Don Gilberto Rincón Gallardo, colocó el tema de la discriminación como un tema urgente de las agendas académica, social y gubernamental  </vt:lpstr>
      <vt:lpstr>Cuando de se dice que la discriminación afecta solamente a minorías y que no es tan importante por ello como los grandes problemas estructurales, económicos, políticos, sociales, etc., se está diciendo una gran falacia. </vt:lpstr>
      <vt:lpstr>Presentación de PowerPoint</vt:lpstr>
      <vt:lpstr>La ENADIS encuestó a 39 101 viviendas que agrupaban a 102,245 personas</vt:lpstr>
      <vt:lpstr>Se me pidió que hablara de la ENADIS 2017 y su posibilidad de aterrizar sus resultados en políticas públicas </vt:lpstr>
      <vt:lpstr>Una primera cosa que quiero destacar es que los y las funcionarios públicos que están aquí y provienen de todo el país, deberían estudiar con mucho detenimiento las láminas que en los resultados de la ENADIS corresponden a las mediciones de discriminación por entidades federativas, y que en el documento están ilustradas en forma de mapas del país. </vt:lpstr>
      <vt:lpstr>Discriminación por motivos religiosos</vt:lpstr>
      <vt:lpstr>Discriminación por motivos religiosos</vt:lpstr>
      <vt:lpstr>Discriminación contra personas y pueblos indígenas </vt:lpstr>
      <vt:lpstr>Discriminación contra personas y pueblos indígenas </vt:lpstr>
      <vt:lpstr>Discriminación contra personas no heterosexuales  </vt:lpstr>
      <vt:lpstr>Discriminación contra afrodescendientes </vt:lpstr>
      <vt:lpstr>Discriminación por color de piel </vt:lpstr>
      <vt:lpstr>Hace 17 años, el Dr. Néstor Braunstein, psicoanalista lacaniano que trabaja en la Ciudad de Méxicoescribió:  </vt:lpstr>
      <vt:lpstr>Ahora bien, como lo ha escrito el historiador y antropólogo Federico Navarrete</vt:lpstr>
      <vt:lpstr>Discriminación por color de piel </vt:lpstr>
      <vt:lpstr>Presentación de PowerPoint</vt:lpstr>
      <vt:lpstr>Presentación de PowerPoint</vt:lpstr>
      <vt:lpstr>Presentación de PowerPoint</vt:lpstr>
      <vt:lpstr>¿Qué política pública se puede construir sobre estos datos, sobre todo cuando los grupos de color de piel están repartidos por todo el territorio nacional?</vt:lpstr>
      <vt:lpstr>Posibles políticas públicas derivadas de todos estos datos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CONAPRED VII Curso Internacional de Alta Formación “ …………”</dc:title>
  <dc:creator>Olivia</dc:creator>
  <cp:lastModifiedBy>Cedric Gall</cp:lastModifiedBy>
  <cp:revision>65</cp:revision>
  <dcterms:created xsi:type="dcterms:W3CDTF">2018-09-05T17:27:11Z</dcterms:created>
  <dcterms:modified xsi:type="dcterms:W3CDTF">2018-09-06T12:55:42Z</dcterms:modified>
</cp:coreProperties>
</file>